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0" r:id="rId3"/>
    <p:sldMasterId id="2147483652" r:id="rId4"/>
    <p:sldMasterId id="2147483655" r:id="rId5"/>
    <p:sldMasterId id="2147483658" r:id="rId6"/>
    <p:sldMasterId id="2147483660" r:id="rId7"/>
  </p:sldMasterIdLst>
  <p:notesMasterIdLst>
    <p:notesMasterId r:id="rId52"/>
  </p:notesMasterIdLst>
  <p:handoutMasterIdLst>
    <p:handoutMasterId r:id="rId53"/>
  </p:handoutMasterIdLst>
  <p:sldIdLst>
    <p:sldId id="339" r:id="rId8"/>
    <p:sldId id="382" r:id="rId9"/>
    <p:sldId id="340" r:id="rId10"/>
    <p:sldId id="341" r:id="rId11"/>
    <p:sldId id="412" r:id="rId12"/>
    <p:sldId id="413" r:id="rId13"/>
    <p:sldId id="344" r:id="rId14"/>
    <p:sldId id="342" r:id="rId15"/>
    <p:sldId id="384" r:id="rId16"/>
    <p:sldId id="385" r:id="rId17"/>
    <p:sldId id="414" r:id="rId18"/>
    <p:sldId id="415" r:id="rId19"/>
    <p:sldId id="388" r:id="rId20"/>
    <p:sldId id="389" r:id="rId21"/>
    <p:sldId id="416" r:id="rId22"/>
    <p:sldId id="390" r:id="rId23"/>
    <p:sldId id="417" r:id="rId24"/>
    <p:sldId id="391" r:id="rId25"/>
    <p:sldId id="392" r:id="rId26"/>
    <p:sldId id="394" r:id="rId27"/>
    <p:sldId id="396" r:id="rId28"/>
    <p:sldId id="397" r:id="rId29"/>
    <p:sldId id="398" r:id="rId30"/>
    <p:sldId id="399" r:id="rId31"/>
    <p:sldId id="418" r:id="rId32"/>
    <p:sldId id="419" r:id="rId33"/>
    <p:sldId id="420" r:id="rId34"/>
    <p:sldId id="421" r:id="rId35"/>
    <p:sldId id="422" r:id="rId36"/>
    <p:sldId id="400" r:id="rId37"/>
    <p:sldId id="401" r:id="rId38"/>
    <p:sldId id="402" r:id="rId39"/>
    <p:sldId id="403" r:id="rId40"/>
    <p:sldId id="423" r:id="rId41"/>
    <p:sldId id="406" r:id="rId42"/>
    <p:sldId id="408" r:id="rId43"/>
    <p:sldId id="409" r:id="rId44"/>
    <p:sldId id="410" r:id="rId45"/>
    <p:sldId id="424" r:id="rId46"/>
    <p:sldId id="425" r:id="rId47"/>
    <p:sldId id="426" r:id="rId48"/>
    <p:sldId id="428" r:id="rId49"/>
    <p:sldId id="429" r:id="rId50"/>
    <p:sldId id="380" r:id="rId5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6.xml"/><Relationship Id="rId2" Type="http://schemas.openxmlformats.org/officeDocument/2006/relationships/slideMaster" Target="slideMasters/slideMaster1.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4.xml"/><Relationship Id="rId19" Type="http://schemas.openxmlformats.org/officeDocument/2006/relationships/slide" Target="slides/slide12.xml"/><Relationship Id="rId4" Type="http://schemas.openxmlformats.org/officeDocument/2006/relationships/slideMaster" Target="slideMasters/slideMaster3.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2021/10/21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lstStyle/>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4"/>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lstStyle/>
          <a:p>
            <a:r>
              <a:rPr lang="en-US" altLang="zh-CN" sz="2400">
                <a:solidFill>
                  <a:srgbClr val="B0D5FE"/>
                </a:solidFill>
                <a:latin typeface="思源黑体 CN Medium" panose="020B0600000000000000" charset="-122"/>
                <a:ea typeface="思源黑体 CN Medium" panose="020B0600000000000000" charset="-122"/>
              </a:rPr>
              <a:t>CONCENT</a:t>
            </a: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5"/>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ldLvl="0" animBg="1"/>
      <p:bldP spid="12" grpId="0" bldLvl="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未标题-1-02"/>
            <p:cNvPicPr>
              <a:picLocks noChangeAspect="1"/>
            </p:cNvPicPr>
            <p:nvPr/>
          </p:nvPicPr>
          <p:blipFill>
            <a:blip r:embed="rId3"/>
            <a:stretch>
              <a:fillRect/>
            </a:stretch>
          </p:blipFill>
          <p:spPr>
            <a:xfrm>
              <a:off x="10186" y="2486"/>
              <a:ext cx="7703" cy="5713"/>
            </a:xfrm>
            <a:prstGeom prst="rect">
              <a:avLst/>
            </a:prstGeom>
          </p:spPr>
        </p:pic>
      </p:grpSp>
      <p:sp>
        <p:nvSpPr>
          <p:cNvPr id="2" name="圆角矩形 1"/>
          <p:cNvSpPr/>
          <p:nvPr/>
        </p:nvSpPr>
        <p:spPr>
          <a:xfrm>
            <a:off x="1764665"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第六课</a:t>
            </a:r>
          </a:p>
        </p:txBody>
      </p:sp>
      <p:sp>
        <p:nvSpPr>
          <p:cNvPr id="71" name="PA_矩形 17"/>
          <p:cNvSpPr/>
          <p:nvPr>
            <p:custDataLst>
              <p:tags r:id="rId1"/>
            </p:custDataLst>
          </p:nvPr>
        </p:nvSpPr>
        <p:spPr>
          <a:xfrm>
            <a:off x="1687830" y="3098165"/>
            <a:ext cx="4799330" cy="706755"/>
          </a:xfrm>
          <a:prstGeom prst="rect">
            <a:avLst/>
          </a:prstGeom>
        </p:spPr>
        <p:txBody>
          <a:bodyPr wrap="square">
            <a:spAutoFit/>
          </a:bodyPr>
          <a:lstStyle/>
          <a:p>
            <a:pPr lvl="0" algn="l"/>
            <a:r>
              <a:rPr lang="zh-CN" sz="4000">
                <a:solidFill>
                  <a:schemeClr val="bg1"/>
                </a:solidFill>
                <a:latin typeface="思源黑体 CN Medium" panose="020B0600000000000000" charset="-122"/>
                <a:ea typeface="思源黑体 CN Medium" panose="020B0600000000000000" charset="-122"/>
              </a:rPr>
              <a:t>机械臂</a:t>
            </a:r>
          </a:p>
        </p:txBody>
      </p:sp>
      <p:pic>
        <p:nvPicPr>
          <p:cNvPr id="10" name="图片 9" descr="C:\Users\admin\Desktop\src=http___pic4.zhimg.com_v2-3bb851def7a139b143985d5a87d778d7_b.gif&amp;refer=http___pic4.zhimg.gifsrc=http___pic4.zhimg.com_v2-3bb851def7a139b143985d5a87d778d7_b.gif&amp;refer=http___pic4.zhimg"/>
          <p:cNvPicPr>
            <a:picLocks noChangeAspect="1"/>
          </p:cNvPicPr>
          <p:nvPr/>
        </p:nvPicPr>
        <p:blipFill>
          <a:blip r:embed="rId4"/>
          <a:srcRect/>
          <a:stretch>
            <a:fillRect/>
          </a:stretch>
        </p:blipFill>
        <p:spPr>
          <a:xfrm>
            <a:off x="7407275" y="2752090"/>
            <a:ext cx="2887980" cy="1853565"/>
          </a:xfrm>
          <a:prstGeom prst="rect">
            <a:avLst/>
          </a:prstGeom>
        </p:spPr>
      </p:pic>
      <p:grpSp>
        <p:nvGrpSpPr>
          <p:cNvPr id="5" name="组合 4"/>
          <p:cNvGrpSpPr/>
          <p:nvPr/>
        </p:nvGrpSpPr>
        <p:grpSpPr>
          <a:xfrm>
            <a:off x="1796415"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lstStyle/>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人物"/>
                <p:cNvPicPr>
                  <a:picLocks noChangeAspect="1"/>
                </p:cNvPicPr>
                <p:nvPr/>
              </p:nvPicPr>
              <p:blipFill>
                <a:blip r:embed="rId5"/>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机械臂简单介绍</a:t>
            </a:r>
          </a:p>
        </p:txBody>
      </p:sp>
      <p:sp>
        <p:nvSpPr>
          <p:cNvPr id="3" name="矩形 2"/>
          <p:cNvSpPr/>
          <p:nvPr/>
        </p:nvSpPr>
        <p:spPr>
          <a:xfrm>
            <a:off x="1016000" y="1475105"/>
            <a:ext cx="10160000" cy="20713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机械臂主要由『手部』和『运动机构』组成。</a:t>
            </a: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手部是用来抓持工件（或工具）的部件，根据被抓持物件的形状、尺寸、重量、材料和作业要求而有多种结构形式，如夹持型、托持型和吸附型等。</a:t>
            </a:r>
          </a:p>
        </p:txBody>
      </p:sp>
      <p:pic>
        <p:nvPicPr>
          <p:cNvPr id="2" name="图片 1" descr="C:\Users\lansenboy\Pictures\Saved Pictures\152ffd82764bed799a6541e5274adf60.jpg152ffd82764bed799a6541e5274adf60"/>
          <p:cNvPicPr>
            <a:picLocks noChangeAspect="1"/>
          </p:cNvPicPr>
          <p:nvPr/>
        </p:nvPicPr>
        <p:blipFill>
          <a:blip r:embed="rId2"/>
          <a:srcRect/>
          <a:stretch>
            <a:fillRect/>
          </a:stretch>
        </p:blipFill>
        <p:spPr>
          <a:xfrm>
            <a:off x="7442835" y="4067175"/>
            <a:ext cx="2287270" cy="2287270"/>
          </a:xfrm>
          <a:prstGeom prst="rect">
            <a:avLst/>
          </a:prstGeom>
        </p:spPr>
      </p:pic>
      <p:pic>
        <p:nvPicPr>
          <p:cNvPr id="5" name="图片 4" descr="C:\Users\lansenboy\Pictures\Saved Pictures\52513086576b4aa986f9df8da7db6a8f.jpg52513086576b4aa986f9df8da7db6a8f"/>
          <p:cNvPicPr>
            <a:picLocks noChangeAspect="1"/>
          </p:cNvPicPr>
          <p:nvPr/>
        </p:nvPicPr>
        <p:blipFill>
          <a:blip r:embed="rId3"/>
          <a:srcRect/>
          <a:stretch>
            <a:fillRect/>
          </a:stretch>
        </p:blipFill>
        <p:spPr>
          <a:xfrm>
            <a:off x="2462530" y="3679825"/>
            <a:ext cx="2674620" cy="2674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机械臂简单介绍</a:t>
            </a:r>
          </a:p>
        </p:txBody>
      </p:sp>
      <p:sp>
        <p:nvSpPr>
          <p:cNvPr id="4" name="矩形 3"/>
          <p:cNvSpPr/>
          <p:nvPr/>
        </p:nvSpPr>
        <p:spPr>
          <a:xfrm>
            <a:off x="996950" y="1475105"/>
            <a:ext cx="5236210" cy="50577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运动机构：使手部完成各种转动（摆动）、移动或复合运动来实现规定的动作，改变被抓持物件的位置和姿势。</a:t>
            </a: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运动机构的升降、伸缩、旋转等独立运动方式，称为机械手的自由度 。</a:t>
            </a: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为了抓取空间中任意位置和方位的物体，需有数个自由度。自由度是机械手设计的关键参数。自由度越多，机械手的灵活性越大，通用性越广，其结构也越复杂。</a:t>
            </a: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一般专用机械臂有3~5个自由度。</a:t>
            </a:r>
          </a:p>
        </p:txBody>
      </p:sp>
      <p:grpSp>
        <p:nvGrpSpPr>
          <p:cNvPr id="39" name="组合 38"/>
          <p:cNvGrpSpPr/>
          <p:nvPr/>
        </p:nvGrpSpPr>
        <p:grpSpPr>
          <a:xfrm>
            <a:off x="6657340" y="1348105"/>
            <a:ext cx="4655820" cy="4539615"/>
            <a:chOff x="10442" y="1880"/>
            <a:chExt cx="7332" cy="7149"/>
          </a:xfrm>
        </p:grpSpPr>
        <p:pic>
          <p:nvPicPr>
            <p:cNvPr id="7" name="图片 6" descr="C:\Users\lansenboy\Pictures\Saved Pictures\20163377846779.gif20163377846779"/>
            <p:cNvPicPr>
              <a:picLocks noChangeAspect="1"/>
            </p:cNvPicPr>
            <p:nvPr/>
          </p:nvPicPr>
          <p:blipFill>
            <a:blip r:embed="rId2"/>
            <a:srcRect r="-479"/>
            <a:stretch>
              <a:fillRect/>
            </a:stretch>
          </p:blipFill>
          <p:spPr>
            <a:xfrm>
              <a:off x="10442" y="1919"/>
              <a:ext cx="7333" cy="7111"/>
            </a:xfrm>
            <a:prstGeom prst="rect">
              <a:avLst/>
            </a:prstGeom>
          </p:spPr>
        </p:pic>
        <p:sp>
          <p:nvSpPr>
            <p:cNvPr id="34" name="文本框 33"/>
            <p:cNvSpPr txBox="1"/>
            <p:nvPr/>
          </p:nvSpPr>
          <p:spPr>
            <a:xfrm>
              <a:off x="11100" y="2370"/>
              <a:ext cx="705" cy="580"/>
            </a:xfrm>
            <a:prstGeom prst="rect">
              <a:avLst/>
            </a:prstGeom>
            <a:noFill/>
          </p:spPr>
          <p:txBody>
            <a:bodyPr wrap="square" rtlCol="0">
              <a:spAutoFit/>
            </a:bodyPr>
            <a:lstStyle/>
            <a:p>
              <a:r>
                <a:rPr lang="zh-CN" altLang="en-US"/>
                <a:t>①</a:t>
              </a:r>
            </a:p>
          </p:txBody>
        </p:sp>
        <p:sp>
          <p:nvSpPr>
            <p:cNvPr id="35" name="文本框 34"/>
            <p:cNvSpPr txBox="1"/>
            <p:nvPr/>
          </p:nvSpPr>
          <p:spPr>
            <a:xfrm>
              <a:off x="12284" y="1880"/>
              <a:ext cx="705" cy="580"/>
            </a:xfrm>
            <a:prstGeom prst="rect">
              <a:avLst/>
            </a:prstGeom>
            <a:noFill/>
          </p:spPr>
          <p:txBody>
            <a:bodyPr wrap="square" rtlCol="0">
              <a:spAutoFit/>
            </a:bodyPr>
            <a:lstStyle/>
            <a:p>
              <a:r>
                <a:rPr lang="zh-CN" altLang="en-US"/>
                <a:t>②</a:t>
              </a:r>
            </a:p>
          </p:txBody>
        </p:sp>
        <p:sp>
          <p:nvSpPr>
            <p:cNvPr id="36" name="文本框 35"/>
            <p:cNvSpPr txBox="1"/>
            <p:nvPr/>
          </p:nvSpPr>
          <p:spPr>
            <a:xfrm>
              <a:off x="14519" y="3149"/>
              <a:ext cx="705" cy="580"/>
            </a:xfrm>
            <a:prstGeom prst="rect">
              <a:avLst/>
            </a:prstGeom>
            <a:noFill/>
          </p:spPr>
          <p:txBody>
            <a:bodyPr wrap="square" rtlCol="0">
              <a:spAutoFit/>
            </a:bodyPr>
            <a:lstStyle/>
            <a:p>
              <a:r>
                <a:rPr lang="zh-CN" altLang="en-US"/>
                <a:t>③</a:t>
              </a:r>
            </a:p>
          </p:txBody>
        </p:sp>
        <p:sp>
          <p:nvSpPr>
            <p:cNvPr id="37" name="文本框 36"/>
            <p:cNvSpPr txBox="1"/>
            <p:nvPr/>
          </p:nvSpPr>
          <p:spPr>
            <a:xfrm>
              <a:off x="14759" y="5388"/>
              <a:ext cx="705" cy="580"/>
            </a:xfrm>
            <a:prstGeom prst="rect">
              <a:avLst/>
            </a:prstGeom>
            <a:noFill/>
          </p:spPr>
          <p:txBody>
            <a:bodyPr wrap="square" rtlCol="0">
              <a:spAutoFit/>
            </a:bodyPr>
            <a:lstStyle/>
            <a:p>
              <a:r>
                <a:rPr lang="zh-CN" altLang="en-US"/>
                <a:t>④</a:t>
              </a:r>
            </a:p>
          </p:txBody>
        </p:sp>
        <p:sp>
          <p:nvSpPr>
            <p:cNvPr id="38" name="文本框 37"/>
            <p:cNvSpPr txBox="1"/>
            <p:nvPr/>
          </p:nvSpPr>
          <p:spPr>
            <a:xfrm>
              <a:off x="15224" y="6798"/>
              <a:ext cx="705" cy="580"/>
            </a:xfrm>
            <a:prstGeom prst="rect">
              <a:avLst/>
            </a:prstGeom>
            <a:noFill/>
          </p:spPr>
          <p:txBody>
            <a:bodyPr wrap="square" rtlCol="0">
              <a:spAutoFit/>
            </a:bodyPr>
            <a:lstStyle/>
            <a:p>
              <a:r>
                <a:rPr lang="zh-CN" altLang="en-US"/>
                <a:t>⑤</a:t>
              </a:r>
            </a:p>
          </p:txBody>
        </p:sp>
      </p:grpSp>
      <p:sp>
        <p:nvSpPr>
          <p:cNvPr id="40" name="文本框 39"/>
          <p:cNvSpPr txBox="1"/>
          <p:nvPr/>
        </p:nvSpPr>
        <p:spPr>
          <a:xfrm>
            <a:off x="7967980" y="5888355"/>
            <a:ext cx="2808605"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拥有五个自由度的机械臂</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0" grpId="0"/>
      <p:bldP spid="4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机械臂场景示例图</a:t>
            </a:r>
          </a:p>
        </p:txBody>
      </p:sp>
      <p:sp>
        <p:nvSpPr>
          <p:cNvPr id="3" name="矩形 2"/>
          <p:cNvSpPr/>
          <p:nvPr/>
        </p:nvSpPr>
        <p:spPr>
          <a:xfrm>
            <a:off x="1016000" y="1475105"/>
            <a:ext cx="10160000" cy="24682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以下动态图片展示了机械臂是如何工作的，可以代替人类完成繁重劳动活动，解放人类的双手。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沉重的箱子如果让人搬运，很容易对身体照成伤害，对于机械臂来说很容易完成，还能不知疲倦的二十四小时工作。</a:t>
            </a:r>
          </a:p>
        </p:txBody>
      </p:sp>
      <p:pic>
        <p:nvPicPr>
          <p:cNvPr id="5" name="图片 4" descr="3f08f5ad9bc7424fa0d9dfb4c6af1242"/>
          <p:cNvPicPr>
            <a:picLocks noChangeAspect="1"/>
          </p:cNvPicPr>
          <p:nvPr/>
        </p:nvPicPr>
        <p:blipFill>
          <a:blip r:embed="rId2"/>
          <a:stretch>
            <a:fillRect/>
          </a:stretch>
        </p:blipFill>
        <p:spPr>
          <a:xfrm>
            <a:off x="7360285" y="4123055"/>
            <a:ext cx="3903980" cy="2195830"/>
          </a:xfrm>
          <a:prstGeom prst="rect">
            <a:avLst/>
          </a:prstGeom>
        </p:spPr>
      </p:pic>
      <p:pic>
        <p:nvPicPr>
          <p:cNvPr id="2" name="图片 1" descr="213827jm7pk3jp0thn7hkj"/>
          <p:cNvPicPr>
            <a:picLocks noChangeAspect="1"/>
          </p:cNvPicPr>
          <p:nvPr/>
        </p:nvPicPr>
        <p:blipFill>
          <a:blip r:embed="rId3"/>
          <a:stretch>
            <a:fillRect/>
          </a:stretch>
        </p:blipFill>
        <p:spPr>
          <a:xfrm>
            <a:off x="927735" y="4053840"/>
            <a:ext cx="5173345" cy="2334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机械臂场景示例图</a:t>
            </a:r>
          </a:p>
        </p:txBody>
      </p:sp>
      <p:sp>
        <p:nvSpPr>
          <p:cNvPr id="3" name="矩形 2"/>
          <p:cNvSpPr/>
          <p:nvPr/>
        </p:nvSpPr>
        <p:spPr>
          <a:xfrm>
            <a:off x="1016000" y="1475105"/>
            <a:ext cx="10160000" cy="15640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了解了机械臂的优点和使用场景，我们可以利用人工智能智慧农业沙盘上的机械臂完成一个夹取水果的流程吗？</a:t>
            </a:r>
          </a:p>
        </p:txBody>
      </p:sp>
      <p:pic>
        <p:nvPicPr>
          <p:cNvPr id="2" name="图片 1" descr="789f3755f881aff98a73421b1b7c7471"/>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4347528" y="2951480"/>
            <a:ext cx="3496945" cy="3496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了解配套智慧农业中的机械臂</a:t>
            </a:r>
          </a:p>
        </p:txBody>
      </p:sp>
      <p:sp>
        <p:nvSpPr>
          <p:cNvPr id="4" name="矩形 3"/>
          <p:cNvSpPr/>
          <p:nvPr/>
        </p:nvSpPr>
        <p:spPr>
          <a:xfrm>
            <a:off x="1016000" y="1475105"/>
            <a:ext cx="10160000" cy="15887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我们课程配套人工智能智慧农业沙盘中包含了机械臂供我们使用，以下是机械臂示例图（可以点击放大镜图标，放大查看细节）：</a:t>
            </a:r>
          </a:p>
        </p:txBody>
      </p:sp>
      <p:pic>
        <p:nvPicPr>
          <p:cNvPr id="7" name="图片 6" descr="微信图片_20200413155822"/>
          <p:cNvPicPr>
            <a:picLocks noChangeAspect="1"/>
          </p:cNvPicPr>
          <p:nvPr/>
        </p:nvPicPr>
        <p:blipFill>
          <a:blip r:embed="rId2"/>
          <a:stretch>
            <a:fillRect/>
          </a:stretch>
        </p:blipFill>
        <p:spPr>
          <a:xfrm>
            <a:off x="497840" y="3296920"/>
            <a:ext cx="5300980" cy="2981960"/>
          </a:xfrm>
          <a:prstGeom prst="rect">
            <a:avLst/>
          </a:prstGeom>
        </p:spPr>
      </p:pic>
      <p:pic>
        <p:nvPicPr>
          <p:cNvPr id="8" name="图片 7" descr="微信图片_202004131558221"/>
          <p:cNvPicPr>
            <a:picLocks noChangeAspect="1"/>
          </p:cNvPicPr>
          <p:nvPr/>
        </p:nvPicPr>
        <p:blipFill>
          <a:blip r:embed="rId3"/>
          <a:stretch>
            <a:fillRect/>
          </a:stretch>
        </p:blipFill>
        <p:spPr>
          <a:xfrm>
            <a:off x="6393180" y="3283585"/>
            <a:ext cx="5301615" cy="2982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了解配套智慧农业中的机械臂</a:t>
            </a:r>
          </a:p>
        </p:txBody>
      </p:sp>
      <p:sp>
        <p:nvSpPr>
          <p:cNvPr id="4" name="矩形 3"/>
          <p:cNvSpPr/>
          <p:nvPr/>
        </p:nvSpPr>
        <p:spPr>
          <a:xfrm>
            <a:off x="996950" y="1475105"/>
            <a:ext cx="5236210" cy="20326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机械臂自由度高，配备了ID1-ID6共6个舵机，实现上下左右前后6个不同方向的移动，如右图所示：</a:t>
            </a:r>
          </a:p>
        </p:txBody>
      </p:sp>
      <p:graphicFrame>
        <p:nvGraphicFramePr>
          <p:cNvPr id="3" name="表格 2"/>
          <p:cNvGraphicFramePr/>
          <p:nvPr>
            <p:custDataLst>
              <p:tags r:id="rId1"/>
            </p:custDataLst>
          </p:nvPr>
        </p:nvGraphicFramePr>
        <p:xfrm>
          <a:off x="990600" y="3576955"/>
          <a:ext cx="5664200" cy="2959100"/>
        </p:xfrm>
        <a:graphic>
          <a:graphicData uri="http://schemas.openxmlformats.org/drawingml/2006/table">
            <a:tbl>
              <a:tblPr firstRow="1" bandRow="1">
                <a:tableStyleId>{5C22544A-7EE6-4342-B048-85BDC9FD1C3A}</a:tableStyleId>
              </a:tblPr>
              <a:tblGrid>
                <a:gridCol w="734060">
                  <a:extLst>
                    <a:ext uri="{9D8B030D-6E8A-4147-A177-3AD203B41FA5}">
                      <a16:colId xmlns:a16="http://schemas.microsoft.com/office/drawing/2014/main" val="20000"/>
                    </a:ext>
                  </a:extLst>
                </a:gridCol>
                <a:gridCol w="4930140">
                  <a:extLst>
                    <a:ext uri="{9D8B030D-6E8A-4147-A177-3AD203B41FA5}">
                      <a16:colId xmlns:a16="http://schemas.microsoft.com/office/drawing/2014/main" val="20001"/>
                    </a:ext>
                  </a:extLst>
                </a:gridCol>
              </a:tblGrid>
              <a:tr h="334010">
                <a:tc>
                  <a:txBody>
                    <a:bodyPr/>
                    <a:lstStyle/>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rPr>
                        <a:t>ID</a:t>
                      </a:r>
                    </a:p>
                  </a:txBody>
                  <a:tcPr marL="177800" marR="177800" marT="6350" marB="6350" anchor="ctr"/>
                </a:tc>
                <a:tc>
                  <a:txBody>
                    <a:bodyPr/>
                    <a:lstStyle/>
                    <a:p>
                      <a:pPr algn="ctr">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功能描述</a:t>
                      </a:r>
                    </a:p>
                  </a:txBody>
                  <a:tcPr marL="177800" marR="177800" marT="6350" marB="6350" anchor="ctr"/>
                </a:tc>
                <a:extLst>
                  <a:ext uri="{0D108BD9-81ED-4DB2-BD59-A6C34878D82A}">
                    <a16:rowId xmlns:a16="http://schemas.microsoft.com/office/drawing/2014/main" val="10000"/>
                  </a:ext>
                </a:extLst>
              </a:tr>
              <a:tr h="575945">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ID1</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手部：控制机械臂手部『张开』和『闭合』，可以夹取物品</a:t>
                      </a:r>
                    </a:p>
                  </a:txBody>
                  <a:tcPr marL="177800" marR="177800" marT="6350" marB="6350" anchor="ctr"/>
                </a:tc>
                <a:extLst>
                  <a:ext uri="{0D108BD9-81ED-4DB2-BD59-A6C34878D82A}">
                    <a16:rowId xmlns:a16="http://schemas.microsoft.com/office/drawing/2014/main" val="10001"/>
                  </a:ext>
                </a:extLst>
              </a:tr>
              <a:tr h="294640">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ID2</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运动机构：控制机械臂手部『向左』和『向右』旋转</a:t>
                      </a:r>
                    </a:p>
                  </a:txBody>
                  <a:tcPr marL="177800" marR="177800" marT="6350" marB="6350" anchor="ctr"/>
                </a:tc>
                <a:extLst>
                  <a:ext uri="{0D108BD9-81ED-4DB2-BD59-A6C34878D82A}">
                    <a16:rowId xmlns:a16="http://schemas.microsoft.com/office/drawing/2014/main" val="10002"/>
                  </a:ext>
                </a:extLst>
              </a:tr>
              <a:tr h="294640">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ID3</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运动机构：控制机械臂『向上』和『向下』移动</a:t>
                      </a:r>
                    </a:p>
                  </a:txBody>
                  <a:tcPr marL="177800" marR="177800" marT="6350" marB="6350" anchor="ctr"/>
                </a:tc>
                <a:extLst>
                  <a:ext uri="{0D108BD9-81ED-4DB2-BD59-A6C34878D82A}">
                    <a16:rowId xmlns:a16="http://schemas.microsoft.com/office/drawing/2014/main" val="10003"/>
                  </a:ext>
                </a:extLst>
              </a:tr>
              <a:tr h="295275">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ID4</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运动机构：控制机械臂『向前』和『向后』移动</a:t>
                      </a:r>
                    </a:p>
                  </a:txBody>
                  <a:tcPr marL="177800" marR="177800" marT="6350" marB="6350" anchor="ctr"/>
                </a:tc>
                <a:extLst>
                  <a:ext uri="{0D108BD9-81ED-4DB2-BD59-A6C34878D82A}">
                    <a16:rowId xmlns:a16="http://schemas.microsoft.com/office/drawing/2014/main" val="10004"/>
                  </a:ext>
                </a:extLst>
              </a:tr>
              <a:tr h="294005">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ID5</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运动机构：控制机械臂『向前』和『向后』移动</a:t>
                      </a:r>
                    </a:p>
                  </a:txBody>
                  <a:tcPr marL="177800" marR="177800" marT="6350" marB="6350" anchor="ctr"/>
                </a:tc>
                <a:extLst>
                  <a:ext uri="{0D108BD9-81ED-4DB2-BD59-A6C34878D82A}">
                    <a16:rowId xmlns:a16="http://schemas.microsoft.com/office/drawing/2014/main" val="10005"/>
                  </a:ext>
                </a:extLst>
              </a:tr>
              <a:tr h="295275">
                <a:tc>
                  <a:txBody>
                    <a:bodyPr/>
                    <a:lstStyle/>
                    <a:p>
                      <a:pPr algn="ctr">
                        <a:lnSpc>
                          <a:spcPct val="120000"/>
                        </a:lnSpc>
                        <a:spcBef>
                          <a:spcPts val="0"/>
                        </a:spcBef>
                        <a:spcAft>
                          <a:spcPts val="0"/>
                        </a:spcAft>
                        <a:buNone/>
                      </a:pPr>
                      <a:r>
                        <a:rPr lang="en-US" altLang="zh-CN" sz="1400" spc="120">
                          <a:latin typeface="微软雅黑" panose="020B0503020204020204" charset="-122"/>
                          <a:ea typeface="微软雅黑" panose="020B0503020204020204" charset="-122"/>
                        </a:rPr>
                        <a:t>ID6</a:t>
                      </a:r>
                    </a:p>
                  </a:txBody>
                  <a:tcPr marL="177800" marR="177800" marT="6350" marB="6350" anchor="ctr"/>
                </a:tc>
                <a:tc>
                  <a:txBody>
                    <a:bodyPr/>
                    <a:lstStyle/>
                    <a:p>
                      <a:pPr algn="l">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运动机构：控制机械臂『向左』和『向右』旋转</a:t>
                      </a:r>
                    </a:p>
                  </a:txBody>
                  <a:tcPr marL="177800" marR="177800" marT="6350" marB="6350" anchor="ctr"/>
                </a:tc>
                <a:extLst>
                  <a:ext uri="{0D108BD9-81ED-4DB2-BD59-A6C34878D82A}">
                    <a16:rowId xmlns:a16="http://schemas.microsoft.com/office/drawing/2014/main" val="10006"/>
                  </a:ext>
                </a:extLst>
              </a:tr>
              <a:tr h="575310">
                <a:tc gridSpan="2">
                  <a:txBody>
                    <a:bodyPr/>
                    <a:lstStyle/>
                    <a:p>
                      <a:pPr algn="l">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ID1-ID6</a:t>
                      </a:r>
                      <a:r>
                        <a:rPr lang="zh-CN" altLang="en-US" sz="1400" spc="120">
                          <a:latin typeface="微软雅黑" panose="020B0503020204020204" charset="-122"/>
                          <a:ea typeface="微软雅黑" panose="020B0503020204020204" charset="-122"/>
                          <a:cs typeface="微软雅黑" panose="020B0503020204020204" charset="-122"/>
                        </a:rPr>
                        <a:t>都可以在</a:t>
                      </a:r>
                      <a:r>
                        <a:rPr lang="en-US" altLang="zh-CN" sz="1400" spc="120">
                          <a:latin typeface="微软雅黑" panose="020B0503020204020204" charset="-122"/>
                          <a:ea typeface="微软雅黑" panose="020B0503020204020204" charset="-122"/>
                          <a:cs typeface="微软雅黑" panose="020B0503020204020204" charset="-122"/>
                        </a:rPr>
                        <a:t>0-900</a:t>
                      </a:r>
                      <a:r>
                        <a:rPr lang="zh-CN" altLang="en-US" sz="1400" spc="120">
                          <a:latin typeface="微软雅黑" panose="020B0503020204020204" charset="-122"/>
                          <a:ea typeface="微软雅黑" panose="020B0503020204020204" charset="-122"/>
                          <a:cs typeface="微软雅黑" panose="020B0503020204020204" charset="-122"/>
                        </a:rPr>
                        <a:t>范围内移动，比如：</a:t>
                      </a:r>
                      <a:r>
                        <a:rPr lang="en-US" altLang="zh-CN" sz="1400" spc="120">
                          <a:latin typeface="微软雅黑" panose="020B0503020204020204" charset="-122"/>
                          <a:ea typeface="微软雅黑" panose="020B0503020204020204" charset="-122"/>
                          <a:cs typeface="微软雅黑" panose="020B0503020204020204" charset="-122"/>
                        </a:rPr>
                        <a:t>0</a:t>
                      </a:r>
                      <a:r>
                        <a:rPr lang="zh-CN" altLang="en-US" sz="1400" spc="120">
                          <a:latin typeface="微软雅黑" panose="020B0503020204020204" charset="-122"/>
                          <a:ea typeface="微软雅黑" panose="020B0503020204020204" charset="-122"/>
                          <a:cs typeface="微软雅黑" panose="020B0503020204020204" charset="-122"/>
                        </a:rPr>
                        <a:t>是闭合，</a:t>
                      </a:r>
                      <a:r>
                        <a:rPr lang="en-US" altLang="zh-CN" sz="1400" spc="120">
                          <a:latin typeface="微软雅黑" panose="020B0503020204020204" charset="-122"/>
                          <a:ea typeface="微软雅黑" panose="020B0503020204020204" charset="-122"/>
                          <a:cs typeface="微软雅黑" panose="020B0503020204020204" charset="-122"/>
                        </a:rPr>
                        <a:t>900</a:t>
                      </a:r>
                      <a:r>
                        <a:rPr lang="zh-CN" altLang="en-US" sz="1400" spc="120">
                          <a:latin typeface="微软雅黑" panose="020B0503020204020204" charset="-122"/>
                          <a:ea typeface="微软雅黑" panose="020B0503020204020204" charset="-122"/>
                          <a:cs typeface="微软雅黑" panose="020B0503020204020204" charset="-122"/>
                        </a:rPr>
                        <a:t>是张开到最大。</a:t>
                      </a:r>
                    </a:p>
                  </a:txBody>
                  <a:tcPr marL="177800" marR="177800" marT="6350" marB="6350" anchor="ctr"/>
                </a:tc>
                <a:tc hMerge="1">
                  <a:txBody>
                    <a:bodyPr/>
                    <a:lstStyle/>
                    <a:p>
                      <a:endParaRPr lang="zh-CN"/>
                    </a:p>
                  </a:txBody>
                  <a:tcPr/>
                </a:tc>
                <a:extLst>
                  <a:ext uri="{0D108BD9-81ED-4DB2-BD59-A6C34878D82A}">
                    <a16:rowId xmlns:a16="http://schemas.microsoft.com/office/drawing/2014/main" val="10007"/>
                  </a:ext>
                </a:extLst>
              </a:tr>
            </a:tbl>
          </a:graphicData>
        </a:graphic>
      </p:graphicFrame>
      <p:pic>
        <p:nvPicPr>
          <p:cNvPr id="5" name="图片 4" descr="333"/>
          <p:cNvPicPr>
            <a:picLocks noChangeAspect="1"/>
          </p:cNvPicPr>
          <p:nvPr/>
        </p:nvPicPr>
        <p:blipFill>
          <a:blip r:embed="rId3"/>
          <a:stretch>
            <a:fillRect/>
          </a:stretch>
        </p:blipFill>
        <p:spPr>
          <a:xfrm>
            <a:off x="6720840" y="1153160"/>
            <a:ext cx="5106035" cy="4973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机械臂水果夹取流程演示</a:t>
            </a:r>
          </a:p>
        </p:txBody>
      </p:sp>
      <p:sp>
        <p:nvSpPr>
          <p:cNvPr id="4" name="矩形 3"/>
          <p:cNvSpPr/>
          <p:nvPr/>
        </p:nvSpPr>
        <p:spPr>
          <a:xfrm>
            <a:off x="1016000" y="1475105"/>
            <a:ext cx="10160000" cy="10585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以下视频是机械臂夹取水果演示，我们将要利用Python控制机械臂完成以下动作。</a:t>
            </a:r>
          </a:p>
        </p:txBody>
      </p:sp>
      <p:pic>
        <p:nvPicPr>
          <p:cNvPr id="5" name="机械臂夹取水果">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2840673" y="2709545"/>
            <a:ext cx="6510655" cy="3689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1">
                  <p:stCondLst>
                    <p:cond delay="indefinite"/>
                  </p:stCondLst>
                  <p:endCondLst>
                    <p:cond evt="onNext" delay="0">
                      <p:tgtEl>
                        <p:sldTgt/>
                      </p:tgtEl>
                    </p:cond>
                    <p:cond evt="onPrev" delay="0">
                      <p:tgtEl>
                        <p:sldTgt/>
                      </p:tgtEl>
                    </p:cond>
                  </p:end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afterEffect">
                                  <p:stCondLst>
                                    <p:cond delay="0"/>
                                  </p:stCondLst>
                                  <p:childTnLst>
                                    <p:cmd type="call" cmd="togglePause">
                                      <p:cBhvr additive="base">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P spid="6"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9273" y="3014345"/>
            <a:ext cx="8593455"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二、机械臂的动作组</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实战-Python控制机械臂</a:t>
            </a:r>
          </a:p>
        </p:txBody>
      </p:sp>
      <p:sp>
        <p:nvSpPr>
          <p:cNvPr id="4" name="矩形 3"/>
          <p:cNvSpPr/>
          <p:nvPr/>
        </p:nvSpPr>
        <p:spPr>
          <a:xfrm>
            <a:off x="1016000" y="1475105"/>
            <a:ext cx="10160000" cy="25253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在Python里想要使用机械臂设备，没有驱动我们是没办法控制的，厂家为我们提供了mHandDriver模块，该文件集成了机械臂的驱动，集成了机械臂的操作方法。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操控机械臂代码非常简单，导入模块、连接机械臂，主程序只需要五行代码就能使机械臂完成一个夹取水果的动作了！</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实战-Python控制机械臂</a:t>
            </a:r>
          </a:p>
        </p:txBody>
      </p:sp>
      <p:sp>
        <p:nvSpPr>
          <p:cNvPr id="4" name="矩形 3"/>
          <p:cNvSpPr/>
          <p:nvPr/>
        </p:nvSpPr>
        <p:spPr>
          <a:xfrm>
            <a:off x="1016000" y="1475105"/>
            <a:ext cx="10160000" cy="49079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所以第一步需要导入mHandDriver模块与time模块（用于机械臂控制间隔时间）</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导入mHandDriver模块与time模块</a:t>
            </a:r>
          </a:p>
          <a:p>
            <a:pPr indent="609600" algn="l" fontAlgn="auto">
              <a:lnSpc>
                <a:spcPct val="150000"/>
              </a:lnSpc>
              <a:spcBef>
                <a:spcPts val="1000"/>
              </a:spcBef>
              <a:buClrTx/>
              <a:buSzTx/>
              <a:buFontTx/>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609600" algn="l" fontAlgn="auto">
              <a:lnSpc>
                <a:spcPct val="150000"/>
              </a:lnSpc>
              <a:spcBef>
                <a:spcPts val="1000"/>
              </a:spcBef>
              <a:buClrTx/>
              <a:buSzTx/>
              <a:buFontTx/>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由于我们的机械臂是使用WiFi连接与控制的，所以控制机械臂就要获取机械臂的IP地址和端口号，这样才能建立连接发起通信。</a:t>
            </a:r>
          </a:p>
        </p:txBody>
      </p:sp>
      <p:pic>
        <p:nvPicPr>
          <p:cNvPr id="2" name="图片 1"/>
          <p:cNvPicPr>
            <a:picLocks noChangeAspect="1"/>
          </p:cNvPicPr>
          <p:nvPr/>
        </p:nvPicPr>
        <p:blipFill>
          <a:blip r:embed="rId2"/>
          <a:srcRect/>
          <a:stretch>
            <a:fillRect/>
          </a:stretch>
        </p:blipFill>
        <p:spPr>
          <a:xfrm>
            <a:off x="2192020" y="2860675"/>
            <a:ext cx="3799205" cy="1019810"/>
          </a:xfrm>
          <a:prstGeom prst="rect">
            <a:avLst/>
          </a:prstGeom>
        </p:spPr>
      </p:pic>
      <p:pic>
        <p:nvPicPr>
          <p:cNvPr id="5" name="图片 4"/>
          <p:cNvPicPr>
            <a:picLocks noChangeAspect="1"/>
          </p:cNvPicPr>
          <p:nvPr/>
        </p:nvPicPr>
        <p:blipFill>
          <a:blip r:embed="rId3"/>
          <a:srcRect/>
          <a:stretch>
            <a:fillRect/>
          </a:stretch>
        </p:blipFill>
        <p:spPr>
          <a:xfrm>
            <a:off x="2193290" y="5047615"/>
            <a:ext cx="3815080" cy="862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881880" y="2237740"/>
            <a:ext cx="5394960" cy="657860"/>
            <a:chOff x="7510" y="2948"/>
            <a:chExt cx="8496"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1</a:t>
              </a:r>
            </a:p>
          </p:txBody>
        </p:sp>
        <p:sp>
          <p:nvSpPr>
            <p:cNvPr id="3" name="文本框 2"/>
            <p:cNvSpPr txBox="1"/>
            <p:nvPr/>
          </p:nvSpPr>
          <p:spPr>
            <a:xfrm>
              <a:off x="9478" y="3104"/>
              <a:ext cx="6528" cy="725"/>
            </a:xfrm>
            <a:prstGeom prst="rect">
              <a:avLst/>
            </a:prstGeom>
            <a:noFill/>
          </p:spPr>
          <p:txBody>
            <a:bodyPr wrap="none" rtlCol="0" anchor="t">
              <a:spAutoFit/>
            </a:bodyPr>
            <a:lstStyle/>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了解机械臂的优点和应用场景</a:t>
              </a:r>
            </a:p>
          </p:txBody>
        </p:sp>
      </p:grpSp>
      <p:grpSp>
        <p:nvGrpSpPr>
          <p:cNvPr id="16" name="组合 15"/>
          <p:cNvGrpSpPr/>
          <p:nvPr/>
        </p:nvGrpSpPr>
        <p:grpSpPr>
          <a:xfrm>
            <a:off x="4881880" y="3288030"/>
            <a:ext cx="5125085" cy="657225"/>
            <a:chOff x="7510" y="4935"/>
            <a:chExt cx="8071"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2</a:t>
              </a:r>
            </a:p>
          </p:txBody>
        </p:sp>
        <p:sp>
          <p:nvSpPr>
            <p:cNvPr id="7" name="文本框 6"/>
            <p:cNvSpPr txBox="1"/>
            <p:nvPr/>
          </p:nvSpPr>
          <p:spPr>
            <a:xfrm>
              <a:off x="9533" y="5088"/>
              <a:ext cx="6048" cy="713"/>
            </a:xfrm>
            <a:prstGeom prst="rect">
              <a:avLst/>
            </a:prstGeom>
            <a:noFill/>
          </p:spPr>
          <p:txBody>
            <a:bodyPr wrap="none" rtlCol="0" anchor="t">
              <a:spAutoFit/>
            </a:bodyPr>
            <a:lstStyle/>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了解配套工具机械臂的使用</a:t>
              </a:r>
            </a:p>
          </p:txBody>
        </p:sp>
      </p:grpSp>
      <p:grpSp>
        <p:nvGrpSpPr>
          <p:cNvPr id="4" name="组合 3"/>
          <p:cNvGrpSpPr/>
          <p:nvPr/>
        </p:nvGrpSpPr>
        <p:grpSpPr>
          <a:xfrm>
            <a:off x="4881880" y="4337685"/>
            <a:ext cx="5729605" cy="657225"/>
            <a:chOff x="7510" y="2948"/>
            <a:chExt cx="9023"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3</a:t>
              </a:r>
            </a:p>
          </p:txBody>
        </p:sp>
        <p:sp>
          <p:nvSpPr>
            <p:cNvPr id="8" name="文本框 7"/>
            <p:cNvSpPr txBox="1"/>
            <p:nvPr/>
          </p:nvSpPr>
          <p:spPr>
            <a:xfrm>
              <a:off x="9618" y="3103"/>
              <a:ext cx="6915" cy="726"/>
            </a:xfrm>
            <a:prstGeom prst="rect">
              <a:avLst/>
            </a:prstGeom>
            <a:noFill/>
          </p:spPr>
          <p:txBody>
            <a:bodyPr wrap="squar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Python编程控制机械臂</a:t>
              </a: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39725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设定好机械臂的IP和端口号，我们就能写主程序的代码了。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基本的思路是：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实例化机械臂MhandDriver()，获取机械臂驱动对象。</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通过connect()函数连接机械臂。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使用resetHand()函数使机械臂复位，为什么要复位呢？如果第一组机械臂完成后，位置会发生偏差，此时我们执行第一个动作组就会发生无法夹取水果的事情。</a:t>
            </a:r>
          </a:p>
        </p:txBody>
      </p:sp>
      <p:sp>
        <p:nvSpPr>
          <p:cNvPr id="2" name="文本框 1"/>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实战-Python控制机械臂</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27768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前面提到了机械臂动作组，什么是动作组呢？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动作组使一系列动作的组合，比如集合了移动、夹取、放置的动作组，只需要操作一次就能完成整个夹取水果的动作。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那么我们来看看我们的机械臂可以使用哪些动作组呢？</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p>
        </p:txBody>
      </p:sp>
      <p:pic>
        <p:nvPicPr>
          <p:cNvPr id="2" name="图片 1" descr="20190621小学版人物集合-小飞_114"/>
          <p:cNvPicPr>
            <a:picLocks noChangeAspect="1"/>
          </p:cNvPicPr>
          <p:nvPr/>
        </p:nvPicPr>
        <p:blipFill>
          <a:blip r:embed="rId2"/>
          <a:stretch>
            <a:fillRect/>
          </a:stretch>
        </p:blipFill>
        <p:spPr>
          <a:xfrm>
            <a:off x="5093653" y="4427855"/>
            <a:ext cx="2004695" cy="2070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1100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buNone/>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图片中标注了水果所处的位置，我们可以使用机械臂夹取对应位置的水果。</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p>
        </p:txBody>
      </p:sp>
      <p:graphicFrame>
        <p:nvGraphicFramePr>
          <p:cNvPr id="3" name="对象 2"/>
          <p:cNvGraphicFramePr>
            <a:graphicFrameLocks noChangeAspect="1"/>
          </p:cNvGraphicFramePr>
          <p:nvPr/>
        </p:nvGraphicFramePr>
        <p:xfrm>
          <a:off x="3035618" y="2751455"/>
          <a:ext cx="6120765" cy="3691890"/>
        </p:xfrm>
        <a:graphic>
          <a:graphicData uri="http://schemas.openxmlformats.org/presentationml/2006/ole">
            <mc:AlternateContent xmlns:mc="http://schemas.openxmlformats.org/markup-compatibility/2006">
              <mc:Choice xmlns:v="urn:schemas-microsoft-com:vml" Requires="v">
                <p:oleObj spid="_x0000_s1026" r:id="rId3" imgW="4494530" imgH="2969260" progId="Word.Document.8">
                  <p:embed/>
                </p:oleObj>
              </mc:Choice>
              <mc:Fallback>
                <p:oleObj r:id="rId3" imgW="4494530" imgH="2969260" progId="Word.Document.8">
                  <p:embed/>
                  <p:pic>
                    <p:nvPicPr>
                      <p:cNvPr id="0" name="图片 5"/>
                      <p:cNvPicPr/>
                      <p:nvPr/>
                    </p:nvPicPr>
                    <p:blipFill>
                      <a:blip r:embed="rId4"/>
                      <a:stretch>
                        <a:fillRect/>
                      </a:stretch>
                    </p:blipFill>
                    <p:spPr>
                      <a:xfrm>
                        <a:off x="3035618" y="2751455"/>
                        <a:ext cx="6120765" cy="3691890"/>
                      </a:xfrm>
                      <a:prstGeom prst="rect">
                        <a:avLst/>
                      </a:prstGeom>
                    </p:spPr>
                  </p:pic>
                </p:oleObj>
              </mc:Fallback>
            </mc:AlternateContent>
          </a:graphicData>
        </a:graphic>
      </p:graphicFrame>
      <p:sp>
        <p:nvSpPr>
          <p:cNvPr id="7" name="文本框 6"/>
          <p:cNvSpPr txBox="1"/>
          <p:nvPr/>
        </p:nvSpPr>
        <p:spPr>
          <a:xfrm>
            <a:off x="5051238" y="3648856"/>
            <a:ext cx="393258" cy="522124"/>
          </a:xfrm>
          <a:prstGeom prst="rect">
            <a:avLst/>
          </a:prstGeom>
          <a:noFill/>
        </p:spPr>
        <p:txBody>
          <a:bodyPr wrap="square" rtlCol="0">
            <a:spAutoFit/>
          </a:bodyPr>
          <a:lstStyle/>
          <a:p>
            <a:r>
              <a:rPr lang="en-US" altLang="zh-CN" sz="2800" b="1">
                <a:solidFill>
                  <a:srgbClr val="FFFF00"/>
                </a:solidFill>
              </a:rPr>
              <a:t>1</a:t>
            </a:r>
          </a:p>
        </p:txBody>
      </p:sp>
      <p:sp>
        <p:nvSpPr>
          <p:cNvPr id="8" name="文本框 7"/>
          <p:cNvSpPr txBox="1"/>
          <p:nvPr/>
        </p:nvSpPr>
        <p:spPr>
          <a:xfrm>
            <a:off x="4848038" y="4990720"/>
            <a:ext cx="393258" cy="522124"/>
          </a:xfrm>
          <a:prstGeom prst="rect">
            <a:avLst/>
          </a:prstGeom>
          <a:noFill/>
        </p:spPr>
        <p:txBody>
          <a:bodyPr wrap="square" rtlCol="0">
            <a:spAutoFit/>
          </a:bodyPr>
          <a:lstStyle/>
          <a:p>
            <a:r>
              <a:rPr lang="en-US" altLang="zh-CN" sz="2800" b="1">
                <a:solidFill>
                  <a:srgbClr val="FFFF00"/>
                </a:solidFill>
              </a:rPr>
              <a:t>2</a:t>
            </a:r>
          </a:p>
        </p:txBody>
      </p:sp>
      <p:sp>
        <p:nvSpPr>
          <p:cNvPr id="11" name="文本框 10"/>
          <p:cNvSpPr txBox="1"/>
          <p:nvPr/>
        </p:nvSpPr>
        <p:spPr>
          <a:xfrm>
            <a:off x="4266196" y="3396566"/>
            <a:ext cx="393258" cy="522124"/>
          </a:xfrm>
          <a:prstGeom prst="rect">
            <a:avLst/>
          </a:prstGeom>
          <a:noFill/>
        </p:spPr>
        <p:txBody>
          <a:bodyPr wrap="square" rtlCol="0">
            <a:spAutoFit/>
          </a:bodyPr>
          <a:lstStyle/>
          <a:p>
            <a:r>
              <a:rPr lang="en-US" altLang="zh-CN" sz="2800" b="1">
                <a:solidFill>
                  <a:srgbClr val="FFFF00"/>
                </a:solidFill>
              </a:rPr>
              <a:t>3</a:t>
            </a:r>
          </a:p>
        </p:txBody>
      </p:sp>
      <p:sp>
        <p:nvSpPr>
          <p:cNvPr id="12" name="文本框 11"/>
          <p:cNvSpPr txBox="1"/>
          <p:nvPr/>
        </p:nvSpPr>
        <p:spPr>
          <a:xfrm>
            <a:off x="4380496" y="4292291"/>
            <a:ext cx="393258" cy="522124"/>
          </a:xfrm>
          <a:prstGeom prst="rect">
            <a:avLst/>
          </a:prstGeom>
          <a:noFill/>
        </p:spPr>
        <p:txBody>
          <a:bodyPr wrap="square" rtlCol="0">
            <a:spAutoFit/>
          </a:bodyPr>
          <a:lstStyle/>
          <a:p>
            <a:r>
              <a:rPr lang="en-US" altLang="zh-CN" sz="2800" b="1">
                <a:solidFill>
                  <a:srgbClr val="FFFF00"/>
                </a:solidFill>
              </a:rPr>
              <a:t>4</a:t>
            </a:r>
          </a:p>
        </p:txBody>
      </p:sp>
      <p:sp>
        <p:nvSpPr>
          <p:cNvPr id="13" name="文本框 12"/>
          <p:cNvSpPr txBox="1"/>
          <p:nvPr/>
        </p:nvSpPr>
        <p:spPr>
          <a:xfrm>
            <a:off x="4037596" y="5121614"/>
            <a:ext cx="393258" cy="522124"/>
          </a:xfrm>
          <a:prstGeom prst="rect">
            <a:avLst/>
          </a:prstGeom>
          <a:noFill/>
        </p:spPr>
        <p:txBody>
          <a:bodyPr wrap="square" rtlCol="0">
            <a:spAutoFit/>
          </a:bodyPr>
          <a:lstStyle/>
          <a:p>
            <a:r>
              <a:rPr lang="en-US" altLang="zh-CN" sz="2800" b="1">
                <a:solidFill>
                  <a:srgbClr val="FFFF00"/>
                </a:solidFill>
              </a:rPr>
              <a:t>5</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1"/>
      <p:bldP spid="7" grpId="0"/>
      <p:bldP spid="7" grpId="1"/>
      <p:bldP spid="8" grpId="0"/>
      <p:bldP spid="8" grpId="1"/>
      <p:bldP spid="11" grpId="0"/>
      <p:bldP spid="11" grpId="1"/>
      <p:bldP spid="12" grpId="0"/>
      <p:bldP spid="12"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p>
        </p:txBody>
      </p:sp>
      <p:graphicFrame>
        <p:nvGraphicFramePr>
          <p:cNvPr id="10" name="表格 9"/>
          <p:cNvGraphicFramePr/>
          <p:nvPr>
            <p:custDataLst>
              <p:tags r:id="rId1"/>
            </p:custDataLst>
          </p:nvPr>
        </p:nvGraphicFramePr>
        <p:xfrm>
          <a:off x="877888" y="1657350"/>
          <a:ext cx="10436225" cy="4290060"/>
        </p:xfrm>
        <a:graphic>
          <a:graphicData uri="http://schemas.openxmlformats.org/drawingml/2006/table">
            <a:tbl>
              <a:tblPr firstRow="1" bandRow="1">
                <a:tableStyleId>{5C22544A-7EE6-4342-B048-85BDC9FD1C3A}</a:tableStyleId>
              </a:tblPr>
              <a:tblGrid>
                <a:gridCol w="1687830">
                  <a:extLst>
                    <a:ext uri="{9D8B030D-6E8A-4147-A177-3AD203B41FA5}">
                      <a16:colId xmlns:a16="http://schemas.microsoft.com/office/drawing/2014/main" val="20000"/>
                    </a:ext>
                  </a:extLst>
                </a:gridCol>
                <a:gridCol w="2733040">
                  <a:extLst>
                    <a:ext uri="{9D8B030D-6E8A-4147-A177-3AD203B41FA5}">
                      <a16:colId xmlns:a16="http://schemas.microsoft.com/office/drawing/2014/main" val="20001"/>
                    </a:ext>
                  </a:extLst>
                </a:gridCol>
                <a:gridCol w="3406140">
                  <a:extLst>
                    <a:ext uri="{9D8B030D-6E8A-4147-A177-3AD203B41FA5}">
                      <a16:colId xmlns:a16="http://schemas.microsoft.com/office/drawing/2014/main" val="20002"/>
                    </a:ext>
                  </a:extLst>
                </a:gridCol>
                <a:gridCol w="2609215">
                  <a:extLst>
                    <a:ext uri="{9D8B030D-6E8A-4147-A177-3AD203B41FA5}">
                      <a16:colId xmlns:a16="http://schemas.microsoft.com/office/drawing/2014/main" val="20003"/>
                    </a:ext>
                  </a:extLst>
                </a:gridCol>
              </a:tblGrid>
              <a:tr h="715010">
                <a:tc>
                  <a:txBody>
                    <a:bodyPr/>
                    <a:lstStyle/>
                    <a:p>
                      <a:pPr algn="ctr" fontAlgn="auto">
                        <a:lnSpc>
                          <a:spcPct val="100000"/>
                        </a:lnSpc>
                        <a:spcBef>
                          <a:spcPts val="0"/>
                        </a:spcBef>
                        <a:spcAft>
                          <a:spcPts val="0"/>
                        </a:spcAft>
                        <a:buNone/>
                      </a:pPr>
                      <a:r>
                        <a:rPr lang="zh-CN" altLang="en-US" sz="1800"/>
                        <a:t>序号</a:t>
                      </a:r>
                    </a:p>
                  </a:txBody>
                  <a:tcPr marL="45720" marR="45720" anchor="ctr"/>
                </a:tc>
                <a:tc>
                  <a:txBody>
                    <a:bodyPr/>
                    <a:lstStyle/>
                    <a:p>
                      <a:pPr algn="ctr" fontAlgn="auto">
                        <a:lnSpc>
                          <a:spcPct val="100000"/>
                        </a:lnSpc>
                        <a:spcBef>
                          <a:spcPts val="0"/>
                        </a:spcBef>
                        <a:spcAft>
                          <a:spcPts val="0"/>
                        </a:spcAft>
                        <a:buNone/>
                      </a:pPr>
                      <a:r>
                        <a:rPr lang="zh-CN" altLang="en-US" sz="1800"/>
                        <a:t>动作组编号</a:t>
                      </a:r>
                    </a:p>
                  </a:txBody>
                  <a:tcPr marL="45720" marR="45720" anchor="ctr"/>
                </a:tc>
                <a:tc>
                  <a:txBody>
                    <a:bodyPr/>
                    <a:lstStyle/>
                    <a:p>
                      <a:pPr algn="ctr" fontAlgn="auto">
                        <a:lnSpc>
                          <a:spcPct val="100000"/>
                        </a:lnSpc>
                        <a:spcBef>
                          <a:spcPts val="0"/>
                        </a:spcBef>
                        <a:spcAft>
                          <a:spcPts val="0"/>
                        </a:spcAft>
                        <a:buNone/>
                      </a:pPr>
                      <a:r>
                        <a:rPr lang="zh-CN" altLang="en-US" sz="1800"/>
                        <a:t>解释</a:t>
                      </a:r>
                    </a:p>
                  </a:txBody>
                  <a:tcPr marL="45720" marR="45720" anchor="ctr"/>
                </a:tc>
                <a:tc>
                  <a:txBody>
                    <a:bodyPr/>
                    <a:lstStyle/>
                    <a:p>
                      <a:pPr algn="ctr" fontAlgn="auto">
                        <a:lnSpc>
                          <a:spcPct val="100000"/>
                        </a:lnSpc>
                        <a:spcBef>
                          <a:spcPts val="0"/>
                        </a:spcBef>
                        <a:spcAft>
                          <a:spcPts val="0"/>
                        </a:spcAft>
                        <a:buNone/>
                      </a:pPr>
                      <a:r>
                        <a:rPr lang="zh-CN" altLang="en-US" sz="1800"/>
                        <a:t>备注</a:t>
                      </a:r>
                    </a:p>
                    <a:p>
                      <a:pPr algn="ctr" fontAlgn="auto">
                        <a:buNone/>
                      </a:pPr>
                      <a:endParaRPr lang="zh-CN" altLang="en-US" sz="1800"/>
                    </a:p>
                  </a:txBody>
                  <a:tcPr marL="45720" marR="45720" anchor="ctr"/>
                </a:tc>
                <a:extLst>
                  <a:ext uri="{0D108BD9-81ED-4DB2-BD59-A6C34878D82A}">
                    <a16:rowId xmlns:a16="http://schemas.microsoft.com/office/drawing/2014/main" val="10000"/>
                  </a:ext>
                </a:extLst>
              </a:tr>
              <a:tr h="715010">
                <a:tc>
                  <a:txBody>
                    <a:bodyPr/>
                    <a:lstStyle/>
                    <a:p>
                      <a:pPr algn="ctr" fontAlgn="auto">
                        <a:lnSpc>
                          <a:spcPct val="100000"/>
                        </a:lnSpc>
                        <a:spcBef>
                          <a:spcPts val="0"/>
                        </a:spcBef>
                        <a:spcAft>
                          <a:spcPts val="0"/>
                        </a:spcAft>
                        <a:buNone/>
                      </a:pPr>
                      <a:r>
                        <a:rPr lang="zh-CN" altLang="en-US" sz="1800"/>
                        <a:t>1</a:t>
                      </a:r>
                    </a:p>
                  </a:txBody>
                  <a:tcPr marL="45720" marR="45720" anchor="ctr"/>
                </a:tc>
                <a:tc>
                  <a:txBody>
                    <a:bodyPr/>
                    <a:lstStyle/>
                    <a:p>
                      <a:pPr algn="ctr" fontAlgn="auto">
                        <a:lnSpc>
                          <a:spcPct val="100000"/>
                        </a:lnSpc>
                        <a:spcBef>
                          <a:spcPts val="0"/>
                        </a:spcBef>
                        <a:spcAft>
                          <a:spcPts val="0"/>
                        </a:spcAft>
                        <a:buNone/>
                      </a:pPr>
                      <a:r>
                        <a:rPr lang="zh-CN" altLang="en-US" sz="1800"/>
                        <a:t>61号</a:t>
                      </a:r>
                    </a:p>
                  </a:txBody>
                  <a:tcPr marL="45720" marR="45720" anchor="ctr"/>
                </a:tc>
                <a:tc>
                  <a:txBody>
                    <a:bodyPr/>
                    <a:lstStyle/>
                    <a:p>
                      <a:pPr algn="ctr" fontAlgn="auto">
                        <a:lnSpc>
                          <a:spcPct val="100000"/>
                        </a:lnSpc>
                        <a:spcBef>
                          <a:spcPts val="0"/>
                        </a:spcBef>
                        <a:spcAft>
                          <a:spcPts val="0"/>
                        </a:spcAft>
                        <a:buNone/>
                      </a:pPr>
                      <a:r>
                        <a:rPr lang="zh-CN" altLang="en-US" sz="1800"/>
                        <a:t>控制机械臂夹取1号位置水果</a:t>
                      </a:r>
                    </a:p>
                  </a:txBody>
                  <a:tcPr marL="45720" marR="45720" anchor="ctr"/>
                </a:tc>
                <a:tc>
                  <a:txBody>
                    <a:bodyPr/>
                    <a:lstStyle/>
                    <a:p>
                      <a:pPr algn="ctr" fontAlgn="auto">
                        <a:lnSpc>
                          <a:spcPct val="100000"/>
                        </a:lnSpc>
                        <a:spcBef>
                          <a:spcPts val="0"/>
                        </a:spcBef>
                        <a:spcAft>
                          <a:spcPts val="0"/>
                        </a:spcAft>
                        <a:buNone/>
                      </a:pPr>
                      <a:r>
                        <a:rPr lang="zh-CN" altLang="en-US" sz="1800"/>
                        <a:t>采摘区</a:t>
                      </a:r>
                    </a:p>
                    <a:p>
                      <a:pPr algn="ctr" fontAlgn="auto">
                        <a:buNone/>
                      </a:pPr>
                      <a:endParaRPr lang="zh-CN" altLang="en-US" sz="1800"/>
                    </a:p>
                  </a:txBody>
                  <a:tcPr marL="45720" marR="45720" anchor="ctr"/>
                </a:tc>
                <a:extLst>
                  <a:ext uri="{0D108BD9-81ED-4DB2-BD59-A6C34878D82A}">
                    <a16:rowId xmlns:a16="http://schemas.microsoft.com/office/drawing/2014/main" val="10001"/>
                  </a:ext>
                </a:extLst>
              </a:tr>
              <a:tr h="715010">
                <a:tc>
                  <a:txBody>
                    <a:bodyPr/>
                    <a:lstStyle/>
                    <a:p>
                      <a:pPr algn="ctr" fontAlgn="auto">
                        <a:lnSpc>
                          <a:spcPct val="100000"/>
                        </a:lnSpc>
                        <a:spcBef>
                          <a:spcPts val="0"/>
                        </a:spcBef>
                        <a:spcAft>
                          <a:spcPts val="0"/>
                        </a:spcAft>
                        <a:buNone/>
                      </a:pPr>
                      <a:r>
                        <a:rPr lang="zh-CN" altLang="en-US" sz="1800"/>
                        <a:t>2</a:t>
                      </a:r>
                    </a:p>
                  </a:txBody>
                  <a:tcPr marL="45720" marR="45720" anchor="ctr"/>
                </a:tc>
                <a:tc>
                  <a:txBody>
                    <a:bodyPr/>
                    <a:lstStyle/>
                    <a:p>
                      <a:pPr algn="ctr" fontAlgn="auto">
                        <a:lnSpc>
                          <a:spcPct val="100000"/>
                        </a:lnSpc>
                        <a:spcBef>
                          <a:spcPts val="0"/>
                        </a:spcBef>
                        <a:spcAft>
                          <a:spcPts val="0"/>
                        </a:spcAft>
                        <a:buNone/>
                      </a:pPr>
                      <a:r>
                        <a:rPr lang="zh-CN" altLang="en-US" sz="1800"/>
                        <a:t>62号</a:t>
                      </a:r>
                    </a:p>
                  </a:txBody>
                  <a:tcPr marL="45720" marR="45720" anchor="ctr"/>
                </a:tc>
                <a:tc>
                  <a:txBody>
                    <a:bodyPr/>
                    <a:lstStyle/>
                    <a:p>
                      <a:pPr algn="ctr" fontAlgn="auto">
                        <a:lnSpc>
                          <a:spcPct val="100000"/>
                        </a:lnSpc>
                        <a:spcBef>
                          <a:spcPts val="0"/>
                        </a:spcBef>
                        <a:spcAft>
                          <a:spcPts val="0"/>
                        </a:spcAft>
                        <a:buNone/>
                      </a:pPr>
                      <a:r>
                        <a:rPr lang="zh-CN" altLang="en-US" sz="1800"/>
                        <a:t>控制机械臂夹取2号位置水果</a:t>
                      </a:r>
                    </a:p>
                  </a:txBody>
                  <a:tcPr marL="45720" marR="45720" anchor="ctr"/>
                </a:tc>
                <a:tc>
                  <a:txBody>
                    <a:bodyPr/>
                    <a:lstStyle/>
                    <a:p>
                      <a:pPr algn="ctr" fontAlgn="auto">
                        <a:lnSpc>
                          <a:spcPct val="100000"/>
                        </a:lnSpc>
                        <a:spcBef>
                          <a:spcPts val="0"/>
                        </a:spcBef>
                        <a:spcAft>
                          <a:spcPts val="0"/>
                        </a:spcAft>
                        <a:buNone/>
                      </a:pPr>
                      <a:r>
                        <a:rPr lang="zh-CN" altLang="en-US" sz="1800"/>
                        <a:t>采摘区</a:t>
                      </a:r>
                    </a:p>
                    <a:p>
                      <a:pPr algn="ctr" fontAlgn="auto">
                        <a:buNone/>
                      </a:pPr>
                      <a:endParaRPr lang="zh-CN" altLang="en-US" sz="1800"/>
                    </a:p>
                  </a:txBody>
                  <a:tcPr marL="45720" marR="45720" anchor="ctr"/>
                </a:tc>
                <a:extLst>
                  <a:ext uri="{0D108BD9-81ED-4DB2-BD59-A6C34878D82A}">
                    <a16:rowId xmlns:a16="http://schemas.microsoft.com/office/drawing/2014/main" val="10002"/>
                  </a:ext>
                </a:extLst>
              </a:tr>
              <a:tr h="715010">
                <a:tc>
                  <a:txBody>
                    <a:bodyPr/>
                    <a:lstStyle/>
                    <a:p>
                      <a:pPr algn="ctr" fontAlgn="auto">
                        <a:lnSpc>
                          <a:spcPct val="100000"/>
                        </a:lnSpc>
                        <a:spcBef>
                          <a:spcPts val="0"/>
                        </a:spcBef>
                        <a:spcAft>
                          <a:spcPts val="0"/>
                        </a:spcAft>
                        <a:buNone/>
                      </a:pPr>
                      <a:r>
                        <a:rPr lang="zh-CN" altLang="en-US" sz="1800"/>
                        <a:t>3</a:t>
                      </a:r>
                    </a:p>
                  </a:txBody>
                  <a:tcPr marL="45720" marR="45720" anchor="ctr"/>
                </a:tc>
                <a:tc>
                  <a:txBody>
                    <a:bodyPr/>
                    <a:lstStyle/>
                    <a:p>
                      <a:pPr algn="ctr" fontAlgn="auto">
                        <a:lnSpc>
                          <a:spcPct val="100000"/>
                        </a:lnSpc>
                        <a:spcBef>
                          <a:spcPts val="0"/>
                        </a:spcBef>
                        <a:spcAft>
                          <a:spcPts val="0"/>
                        </a:spcAft>
                        <a:buNone/>
                      </a:pPr>
                      <a:r>
                        <a:rPr lang="zh-CN" altLang="en-US" sz="1800"/>
                        <a:t>63号</a:t>
                      </a:r>
                    </a:p>
                  </a:txBody>
                  <a:tcPr marL="45720" marR="45720" anchor="ctr"/>
                </a:tc>
                <a:tc>
                  <a:txBody>
                    <a:bodyPr/>
                    <a:lstStyle/>
                    <a:p>
                      <a:pPr algn="ctr" fontAlgn="auto">
                        <a:lnSpc>
                          <a:spcPct val="100000"/>
                        </a:lnSpc>
                        <a:spcBef>
                          <a:spcPts val="0"/>
                        </a:spcBef>
                        <a:spcAft>
                          <a:spcPts val="0"/>
                        </a:spcAft>
                        <a:buNone/>
                      </a:pPr>
                      <a:r>
                        <a:rPr lang="zh-CN" altLang="en-US" sz="1800"/>
                        <a:t>控制机械臂夹取3号位置水果</a:t>
                      </a:r>
                    </a:p>
                  </a:txBody>
                  <a:tcPr marL="45720" marR="45720" anchor="ctr"/>
                </a:tc>
                <a:tc>
                  <a:txBody>
                    <a:bodyPr/>
                    <a:lstStyle/>
                    <a:p>
                      <a:pPr algn="ctr" fontAlgn="auto">
                        <a:lnSpc>
                          <a:spcPct val="100000"/>
                        </a:lnSpc>
                        <a:spcBef>
                          <a:spcPts val="0"/>
                        </a:spcBef>
                        <a:spcAft>
                          <a:spcPts val="0"/>
                        </a:spcAft>
                        <a:buNone/>
                      </a:pPr>
                      <a:r>
                        <a:rPr lang="zh-CN" altLang="en-US" sz="1800"/>
                        <a:t>采摘区</a:t>
                      </a:r>
                    </a:p>
                    <a:p>
                      <a:pPr algn="ctr" fontAlgn="auto">
                        <a:buNone/>
                      </a:pPr>
                      <a:endParaRPr lang="zh-CN" altLang="en-US" sz="1800"/>
                    </a:p>
                  </a:txBody>
                  <a:tcPr marL="45720" marR="45720" anchor="ctr"/>
                </a:tc>
                <a:extLst>
                  <a:ext uri="{0D108BD9-81ED-4DB2-BD59-A6C34878D82A}">
                    <a16:rowId xmlns:a16="http://schemas.microsoft.com/office/drawing/2014/main" val="10003"/>
                  </a:ext>
                </a:extLst>
              </a:tr>
              <a:tr h="715010">
                <a:tc>
                  <a:txBody>
                    <a:bodyPr/>
                    <a:lstStyle/>
                    <a:p>
                      <a:pPr algn="ctr" fontAlgn="auto">
                        <a:lnSpc>
                          <a:spcPct val="100000"/>
                        </a:lnSpc>
                        <a:spcBef>
                          <a:spcPts val="0"/>
                        </a:spcBef>
                        <a:spcAft>
                          <a:spcPts val="0"/>
                        </a:spcAft>
                        <a:buNone/>
                      </a:pPr>
                      <a:r>
                        <a:rPr lang="zh-CN" altLang="en-US" sz="1800"/>
                        <a:t>4</a:t>
                      </a:r>
                    </a:p>
                  </a:txBody>
                  <a:tcPr marL="45720" marR="45720" anchor="ctr"/>
                </a:tc>
                <a:tc>
                  <a:txBody>
                    <a:bodyPr/>
                    <a:lstStyle/>
                    <a:p>
                      <a:pPr algn="ctr" fontAlgn="auto">
                        <a:lnSpc>
                          <a:spcPct val="100000"/>
                        </a:lnSpc>
                        <a:spcBef>
                          <a:spcPts val="0"/>
                        </a:spcBef>
                        <a:spcAft>
                          <a:spcPts val="0"/>
                        </a:spcAft>
                        <a:buNone/>
                      </a:pPr>
                      <a:r>
                        <a:rPr lang="zh-CN" altLang="en-US" sz="1800"/>
                        <a:t>64号</a:t>
                      </a:r>
                    </a:p>
                  </a:txBody>
                  <a:tcPr marL="45720" marR="45720" anchor="ctr"/>
                </a:tc>
                <a:tc>
                  <a:txBody>
                    <a:bodyPr/>
                    <a:lstStyle/>
                    <a:p>
                      <a:pPr algn="ctr" fontAlgn="auto">
                        <a:lnSpc>
                          <a:spcPct val="100000"/>
                        </a:lnSpc>
                        <a:spcBef>
                          <a:spcPts val="0"/>
                        </a:spcBef>
                        <a:spcAft>
                          <a:spcPts val="0"/>
                        </a:spcAft>
                        <a:buNone/>
                      </a:pPr>
                      <a:r>
                        <a:rPr lang="zh-CN" altLang="en-US" sz="1800"/>
                        <a:t>控制机械臂夹取4号位置水果</a:t>
                      </a:r>
                    </a:p>
                  </a:txBody>
                  <a:tcPr marL="45720" marR="45720" anchor="ctr"/>
                </a:tc>
                <a:tc>
                  <a:txBody>
                    <a:bodyPr/>
                    <a:lstStyle/>
                    <a:p>
                      <a:pPr algn="ctr" fontAlgn="auto">
                        <a:lnSpc>
                          <a:spcPct val="100000"/>
                        </a:lnSpc>
                        <a:spcBef>
                          <a:spcPts val="0"/>
                        </a:spcBef>
                        <a:spcAft>
                          <a:spcPts val="0"/>
                        </a:spcAft>
                        <a:buNone/>
                      </a:pPr>
                      <a:r>
                        <a:rPr lang="zh-CN" altLang="en-US" sz="1800"/>
                        <a:t>采摘区</a:t>
                      </a:r>
                    </a:p>
                    <a:p>
                      <a:pPr algn="ctr" fontAlgn="auto">
                        <a:buNone/>
                      </a:pPr>
                      <a:endParaRPr lang="zh-CN" altLang="en-US" sz="1800"/>
                    </a:p>
                  </a:txBody>
                  <a:tcPr marL="45720" marR="45720" anchor="ctr"/>
                </a:tc>
                <a:extLst>
                  <a:ext uri="{0D108BD9-81ED-4DB2-BD59-A6C34878D82A}">
                    <a16:rowId xmlns:a16="http://schemas.microsoft.com/office/drawing/2014/main" val="10004"/>
                  </a:ext>
                </a:extLst>
              </a:tr>
              <a:tr h="715010">
                <a:tc>
                  <a:txBody>
                    <a:bodyPr/>
                    <a:lstStyle/>
                    <a:p>
                      <a:pPr algn="ctr" fontAlgn="auto">
                        <a:lnSpc>
                          <a:spcPct val="100000"/>
                        </a:lnSpc>
                        <a:spcBef>
                          <a:spcPts val="0"/>
                        </a:spcBef>
                        <a:spcAft>
                          <a:spcPts val="0"/>
                        </a:spcAft>
                        <a:buNone/>
                      </a:pPr>
                      <a:r>
                        <a:rPr lang="zh-CN" altLang="en-US" sz="1800">
                          <a:effectLst>
                            <a:outerShdw blurRad="38100" dist="25400" dir="5400000" algn="ctr" rotWithShape="0">
                              <a:srgbClr val="6E747A">
                                <a:alpha val="43000"/>
                              </a:srgbClr>
                            </a:outerShdw>
                          </a:effectLst>
                        </a:rPr>
                        <a:t>5</a:t>
                      </a:r>
                    </a:p>
                  </a:txBody>
                  <a:tcPr marL="45720" marR="45720" anchor="ctr"/>
                </a:tc>
                <a:tc>
                  <a:txBody>
                    <a:bodyPr/>
                    <a:lstStyle/>
                    <a:p>
                      <a:pPr algn="ctr" fontAlgn="auto">
                        <a:lnSpc>
                          <a:spcPct val="100000"/>
                        </a:lnSpc>
                        <a:spcBef>
                          <a:spcPts val="0"/>
                        </a:spcBef>
                        <a:spcAft>
                          <a:spcPts val="0"/>
                        </a:spcAft>
                        <a:buNone/>
                      </a:pPr>
                      <a:r>
                        <a:rPr lang="zh-CN" altLang="en-US" sz="1800"/>
                        <a:t>65号</a:t>
                      </a:r>
                    </a:p>
                  </a:txBody>
                  <a:tcPr marL="45720" marR="45720" anchor="ctr"/>
                </a:tc>
                <a:tc>
                  <a:txBody>
                    <a:bodyPr/>
                    <a:lstStyle/>
                    <a:p>
                      <a:pPr algn="ctr" fontAlgn="auto">
                        <a:lnSpc>
                          <a:spcPct val="100000"/>
                        </a:lnSpc>
                        <a:spcBef>
                          <a:spcPts val="0"/>
                        </a:spcBef>
                        <a:spcAft>
                          <a:spcPts val="0"/>
                        </a:spcAft>
                        <a:buNone/>
                      </a:pPr>
                      <a:r>
                        <a:rPr lang="zh-CN" altLang="en-US" sz="1800"/>
                        <a:t>控制机械臂夹取5号位置水果</a:t>
                      </a:r>
                    </a:p>
                  </a:txBody>
                  <a:tcPr marL="45720" marR="45720" anchor="ctr"/>
                </a:tc>
                <a:tc>
                  <a:txBody>
                    <a:bodyPr/>
                    <a:lstStyle/>
                    <a:p>
                      <a:pPr algn="ctr" fontAlgn="auto">
                        <a:lnSpc>
                          <a:spcPct val="100000"/>
                        </a:lnSpc>
                        <a:spcBef>
                          <a:spcPts val="0"/>
                        </a:spcBef>
                        <a:spcAft>
                          <a:spcPts val="0"/>
                        </a:spcAft>
                        <a:buNone/>
                      </a:pPr>
                      <a:r>
                        <a:rPr lang="zh-CN" altLang="en-US" sz="1800"/>
                        <a:t>采摘区</a:t>
                      </a:r>
                    </a:p>
                    <a:p>
                      <a:pPr algn="ctr" fontAlgn="auto">
                        <a:buNone/>
                      </a:pPr>
                      <a:endParaRPr lang="zh-CN" altLang="en-US" sz="1800"/>
                    </a:p>
                  </a:txBody>
                  <a:tcPr marL="45720" marR="45720"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40354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现在我们就尝试来夹取第一个水果吧！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4. 接前面的程序，复位动作组后让程序等待5秒钟再执行下一个动作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5. 根据表格选择61号动作组，夹取位置1的水果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6. 同学们看看执行后的效果！</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机械臂执行61号动作组</a:t>
            </a:r>
          </a:p>
        </p:txBody>
      </p:sp>
      <p:pic>
        <p:nvPicPr>
          <p:cNvPr id="3" name="图片 2"/>
          <p:cNvPicPr>
            <a:picLocks noChangeAspect="1"/>
          </p:cNvPicPr>
          <p:nvPr/>
        </p:nvPicPr>
        <p:blipFill>
          <a:blip r:embed="rId2"/>
          <a:stretch>
            <a:fillRect/>
          </a:stretch>
        </p:blipFill>
        <p:spPr>
          <a:xfrm>
            <a:off x="2159000" y="2790190"/>
            <a:ext cx="1910715" cy="615950"/>
          </a:xfrm>
          <a:prstGeom prst="rect">
            <a:avLst/>
          </a:prstGeom>
        </p:spPr>
      </p:pic>
      <p:pic>
        <p:nvPicPr>
          <p:cNvPr id="6" name="图片 5"/>
          <p:cNvPicPr>
            <a:picLocks noChangeAspect="1"/>
          </p:cNvPicPr>
          <p:nvPr/>
        </p:nvPicPr>
        <p:blipFill>
          <a:blip r:embed="rId3"/>
          <a:stretch>
            <a:fillRect/>
          </a:stretch>
        </p:blipFill>
        <p:spPr>
          <a:xfrm>
            <a:off x="2159000" y="4086860"/>
            <a:ext cx="7486650" cy="426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机械臂执行61号动作组</a:t>
            </a:r>
          </a:p>
        </p:txBody>
      </p:sp>
      <p:sp>
        <p:nvSpPr>
          <p:cNvPr id="7" name="矩形 6"/>
          <p:cNvSpPr/>
          <p:nvPr/>
        </p:nvSpPr>
        <p:spPr>
          <a:xfrm>
            <a:off x="1016000" y="1475105"/>
            <a:ext cx="10160000" cy="1100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机械臂是不是像以下动作一样执行</a:t>
            </a:r>
          </a:p>
        </p:txBody>
      </p:sp>
      <p:pic>
        <p:nvPicPr>
          <p:cNvPr id="8" name="未命名项目">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2837180"/>
            <a:ext cx="6096000" cy="345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7" grpId="0" bldLvl="0" animBg="1"/>
      <p:bldP spid="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更多的机械臂动作组</a:t>
            </a:r>
          </a:p>
        </p:txBody>
      </p:sp>
      <p:sp>
        <p:nvSpPr>
          <p:cNvPr id="7" name="矩形 6"/>
          <p:cNvSpPr/>
          <p:nvPr/>
        </p:nvSpPr>
        <p:spPr>
          <a:xfrm>
            <a:off x="1016000" y="1475105"/>
            <a:ext cx="10160000" cy="1100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机械臂还拥有更多的动作组，来看看吧！</a:t>
            </a:r>
          </a:p>
        </p:txBody>
      </p:sp>
      <p:pic>
        <p:nvPicPr>
          <p:cNvPr id="2" name="图片 -2147482623" descr="机械臂采摘区"/>
          <p:cNvPicPr>
            <a:picLocks noChangeAspect="1"/>
          </p:cNvPicPr>
          <p:nvPr/>
        </p:nvPicPr>
        <p:blipFill>
          <a:blip r:embed="rId2"/>
          <a:srcRect/>
          <a:stretch>
            <a:fillRect/>
          </a:stretch>
        </p:blipFill>
        <p:spPr>
          <a:xfrm>
            <a:off x="3464878" y="2867660"/>
            <a:ext cx="5262245" cy="348043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更多的机械臂动作组</a:t>
            </a:r>
          </a:p>
        </p:txBody>
      </p:sp>
      <p:sp>
        <p:nvSpPr>
          <p:cNvPr id="7" name="矩形 6"/>
          <p:cNvSpPr/>
          <p:nvPr/>
        </p:nvSpPr>
        <p:spPr>
          <a:xfrm>
            <a:off x="1016000" y="1475105"/>
            <a:ext cx="10160000" cy="1570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fontAlgn="auto">
              <a:lnSpc>
                <a:spcPct val="150000"/>
              </a:lnSpc>
              <a:spcBef>
                <a:spcPts val="1000"/>
              </a:spcBef>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机械臂还拥有更多的动作组，来看看吧！更多关于机械臂的资料请看『参考资料』。</a:t>
            </a:r>
          </a:p>
        </p:txBody>
      </p:sp>
      <p:graphicFrame>
        <p:nvGraphicFramePr>
          <p:cNvPr id="11" name="表格 10"/>
          <p:cNvGraphicFramePr/>
          <p:nvPr>
            <p:custDataLst>
              <p:tags r:id="rId1"/>
            </p:custDataLst>
          </p:nvPr>
        </p:nvGraphicFramePr>
        <p:xfrm>
          <a:off x="2294890" y="3165475"/>
          <a:ext cx="7602220" cy="3159125"/>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20000"/>
                    </a:ext>
                  </a:extLst>
                </a:gridCol>
                <a:gridCol w="1275715">
                  <a:extLst>
                    <a:ext uri="{9D8B030D-6E8A-4147-A177-3AD203B41FA5}">
                      <a16:colId xmlns:a16="http://schemas.microsoft.com/office/drawing/2014/main" val="20001"/>
                    </a:ext>
                  </a:extLst>
                </a:gridCol>
                <a:gridCol w="4083050">
                  <a:extLst>
                    <a:ext uri="{9D8B030D-6E8A-4147-A177-3AD203B41FA5}">
                      <a16:colId xmlns:a16="http://schemas.microsoft.com/office/drawing/2014/main" val="20002"/>
                    </a:ext>
                  </a:extLst>
                </a:gridCol>
                <a:gridCol w="1243330">
                  <a:extLst>
                    <a:ext uri="{9D8B030D-6E8A-4147-A177-3AD203B41FA5}">
                      <a16:colId xmlns:a16="http://schemas.microsoft.com/office/drawing/2014/main" val="20003"/>
                    </a:ext>
                  </a:extLst>
                </a:gridCol>
              </a:tblGrid>
              <a:tr h="800100">
                <a:tc>
                  <a:txBody>
                    <a:bodyPr/>
                    <a:lstStyle/>
                    <a:p>
                      <a:pPr algn="ctr" fontAlgn="auto">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序号</a:t>
                      </a:r>
                    </a:p>
                  </a:txBody>
                  <a:tcPr marL="177800" marR="177800" marT="107950" marB="107950" anchor="ctr"/>
                </a:tc>
                <a:tc>
                  <a:txBody>
                    <a:bodyPr/>
                    <a:lstStyle/>
                    <a:p>
                      <a:pPr algn="ctr" fontAlgn="auto">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动作组编号</a:t>
                      </a:r>
                    </a:p>
                  </a:txBody>
                  <a:tcPr marL="177800" marR="177800" marT="107950" marB="107950" anchor="ctr"/>
                </a:tc>
                <a:tc>
                  <a:txBody>
                    <a:bodyPr/>
                    <a:lstStyle/>
                    <a:p>
                      <a:pPr algn="ctr" fontAlgn="auto">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解释</a:t>
                      </a:r>
                    </a:p>
                  </a:txBody>
                  <a:tcPr marL="177800" marR="177800" marT="107950" marB="107950" anchor="ctr"/>
                </a:tc>
                <a:tc>
                  <a:txBody>
                    <a:bodyPr/>
                    <a:lstStyle/>
                    <a:p>
                      <a:pPr algn="ctr" fontAlgn="auto">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备注</a:t>
                      </a:r>
                    </a:p>
                  </a:txBody>
                  <a:tcPr marL="177800" marR="177800" marT="107950" marB="107950" anchor="ctr"/>
                </a:tc>
                <a:extLst>
                  <a:ext uri="{0D108BD9-81ED-4DB2-BD59-A6C34878D82A}">
                    <a16:rowId xmlns:a16="http://schemas.microsoft.com/office/drawing/2014/main" val="10000"/>
                  </a:ext>
                </a:extLst>
              </a:tr>
              <a:tr h="471805">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1</a:t>
                      </a:r>
                    </a:p>
                  </a:txBody>
                  <a:tcPr marL="177800" marR="177800" marT="107950" marB="107950" anchor="ctr"/>
                </a:tc>
                <a:tc>
                  <a:txBody>
                    <a:bodyPr/>
                    <a:lstStyle/>
                    <a:p>
                      <a:pPr algn="ctr" fontAlgn="auto">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7</a:t>
                      </a:r>
                      <a:r>
                        <a:rPr lang="zh-CN" altLang="en-US" sz="1400" spc="120">
                          <a:latin typeface="微软雅黑" panose="020B0503020204020204" charset="-122"/>
                          <a:ea typeface="微软雅黑" panose="020B0503020204020204" charset="-122"/>
                          <a:cs typeface="微软雅黑" panose="020B0503020204020204" charset="-122"/>
                        </a:rPr>
                        <a:t>1号</a:t>
                      </a:r>
                    </a:p>
                  </a:txBody>
                  <a:tcPr marL="177800" marR="177800" marT="107950" marB="107950" anchor="ctr"/>
                </a:tc>
                <a:tc>
                  <a:txBody>
                    <a:bodyPr/>
                    <a:lstStyle/>
                    <a:p>
                      <a:pPr algn="ctr" fontAlgn="auto">
                        <a:lnSpc>
                          <a:spcPct val="120000"/>
                        </a:lnSpc>
                        <a:spcBef>
                          <a:spcPts val="0"/>
                        </a:spcBef>
                        <a:spcAft>
                          <a:spcPts val="0"/>
                        </a:spcAft>
                        <a:buNone/>
                      </a:pPr>
                      <a:r>
                        <a:rPr lang="zh-CN" altLang="en-US" sz="1400" b="0" spc="120">
                          <a:latin typeface="微软雅黑" panose="020B0503020204020204" charset="-122"/>
                          <a:ea typeface="微软雅黑" panose="020B0503020204020204" charset="-122"/>
                          <a:cs typeface="微软雅黑" panose="020B0503020204020204" charset="-122"/>
                        </a:rPr>
                        <a:t>控制机械臂将水果放置在1号位置</a:t>
                      </a:r>
                    </a:p>
                  </a:txBody>
                  <a:tcPr marL="177800" marR="177800" marT="107950" marB="107950" anchor="ctr"/>
                </a:tc>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加工区</a:t>
                      </a:r>
                    </a:p>
                  </a:txBody>
                  <a:tcPr marL="177800" marR="177800" marT="107950" marB="107950" anchor="ctr"/>
                </a:tc>
                <a:extLst>
                  <a:ext uri="{0D108BD9-81ED-4DB2-BD59-A6C34878D82A}">
                    <a16:rowId xmlns:a16="http://schemas.microsoft.com/office/drawing/2014/main" val="10001"/>
                  </a:ext>
                </a:extLst>
              </a:tr>
              <a:tr h="471805">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2</a:t>
                      </a:r>
                    </a:p>
                  </a:txBody>
                  <a:tcPr marL="177800" marR="177800" marT="107950" marB="107950" anchor="ctr"/>
                </a:tc>
                <a:tc>
                  <a:txBody>
                    <a:bodyPr/>
                    <a:lstStyle/>
                    <a:p>
                      <a:pPr algn="ctr" fontAlgn="auto">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7</a:t>
                      </a:r>
                      <a:r>
                        <a:rPr lang="zh-CN" altLang="en-US" sz="1400" spc="120">
                          <a:latin typeface="微软雅黑" panose="020B0503020204020204" charset="-122"/>
                          <a:ea typeface="微软雅黑" panose="020B0503020204020204" charset="-122"/>
                          <a:cs typeface="微软雅黑" panose="020B0503020204020204" charset="-122"/>
                        </a:rPr>
                        <a:t>2号</a:t>
                      </a:r>
                    </a:p>
                  </a:txBody>
                  <a:tcPr marL="177800" marR="177800" marT="107950" marB="107950" anchor="ctr"/>
                </a:tc>
                <a:tc>
                  <a:txBody>
                    <a:bodyPr/>
                    <a:lstStyle/>
                    <a:p>
                      <a:pPr algn="ctr" fontAlgn="auto">
                        <a:lnSpc>
                          <a:spcPct val="120000"/>
                        </a:lnSpc>
                        <a:spcBef>
                          <a:spcPts val="0"/>
                        </a:spcBef>
                        <a:spcAft>
                          <a:spcPts val="0"/>
                        </a:spcAft>
                        <a:buNone/>
                      </a:pPr>
                      <a:r>
                        <a:rPr lang="zh-CN" altLang="en-US" sz="1400" b="0" spc="120">
                          <a:latin typeface="微软雅黑" panose="020B0503020204020204" charset="-122"/>
                          <a:ea typeface="微软雅黑" panose="020B0503020204020204" charset="-122"/>
                          <a:cs typeface="微软雅黑" panose="020B0503020204020204" charset="-122"/>
                        </a:rPr>
                        <a:t>控制机械臂将水果放置在</a:t>
                      </a:r>
                      <a:r>
                        <a:rPr lang="en-US" altLang="zh-CN" sz="1400" b="1" spc="120">
                          <a:latin typeface="微软雅黑" panose="020B0503020204020204" charset="-122"/>
                          <a:ea typeface="微软雅黑" panose="020B0503020204020204" charset="-122"/>
                          <a:cs typeface="微软雅黑" panose="020B0503020204020204" charset="-122"/>
                        </a:rPr>
                        <a:t>2</a:t>
                      </a:r>
                      <a:r>
                        <a:rPr lang="zh-CN" altLang="en-US" sz="1400" b="1" spc="120">
                          <a:latin typeface="微软雅黑" panose="020B0503020204020204" charset="-122"/>
                          <a:ea typeface="微软雅黑" panose="020B0503020204020204" charset="-122"/>
                          <a:cs typeface="微软雅黑" panose="020B0503020204020204" charset="-122"/>
                        </a:rPr>
                        <a:t>号</a:t>
                      </a:r>
                      <a:r>
                        <a:rPr lang="zh-CN" altLang="en-US" sz="1400" b="0" spc="120">
                          <a:latin typeface="微软雅黑" panose="020B0503020204020204" charset="-122"/>
                          <a:ea typeface="微软雅黑" panose="020B0503020204020204" charset="-122"/>
                          <a:cs typeface="微软雅黑" panose="020B0503020204020204" charset="-122"/>
                        </a:rPr>
                        <a:t>位置</a:t>
                      </a:r>
                    </a:p>
                  </a:txBody>
                  <a:tcPr marL="177800" marR="177800" marT="107950" marB="107950" anchor="ctr"/>
                </a:tc>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sym typeface="+mn-ea"/>
                        </a:rPr>
                        <a:t>加工区</a:t>
                      </a:r>
                    </a:p>
                  </a:txBody>
                  <a:tcPr marL="177800" marR="177800" marT="107950" marB="107950" anchor="ctr"/>
                </a:tc>
                <a:extLst>
                  <a:ext uri="{0D108BD9-81ED-4DB2-BD59-A6C34878D82A}">
                    <a16:rowId xmlns:a16="http://schemas.microsoft.com/office/drawing/2014/main" val="10002"/>
                  </a:ext>
                </a:extLst>
              </a:tr>
              <a:tr h="471805">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3</a:t>
                      </a:r>
                    </a:p>
                  </a:txBody>
                  <a:tcPr marL="177800" marR="177800" marT="107950" marB="107950" anchor="ctr"/>
                </a:tc>
                <a:tc>
                  <a:txBody>
                    <a:bodyPr/>
                    <a:lstStyle/>
                    <a:p>
                      <a:pPr algn="ctr" fontAlgn="auto">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7</a:t>
                      </a:r>
                      <a:r>
                        <a:rPr lang="zh-CN" altLang="en-US" sz="1400" spc="120">
                          <a:latin typeface="微软雅黑" panose="020B0503020204020204" charset="-122"/>
                          <a:ea typeface="微软雅黑" panose="020B0503020204020204" charset="-122"/>
                          <a:cs typeface="微软雅黑" panose="020B0503020204020204" charset="-122"/>
                        </a:rPr>
                        <a:t>3号</a:t>
                      </a:r>
                    </a:p>
                  </a:txBody>
                  <a:tcPr marL="177800" marR="177800" marT="107950" marB="107950" anchor="ctr"/>
                </a:tc>
                <a:tc>
                  <a:txBody>
                    <a:bodyPr/>
                    <a:lstStyle/>
                    <a:p>
                      <a:pPr algn="ctr" fontAlgn="auto">
                        <a:lnSpc>
                          <a:spcPct val="120000"/>
                        </a:lnSpc>
                        <a:spcBef>
                          <a:spcPts val="0"/>
                        </a:spcBef>
                        <a:spcAft>
                          <a:spcPts val="0"/>
                        </a:spcAft>
                        <a:buNone/>
                      </a:pPr>
                      <a:r>
                        <a:rPr lang="zh-CN" altLang="en-US" sz="1400" b="0" spc="120">
                          <a:latin typeface="微软雅黑" panose="020B0503020204020204" charset="-122"/>
                          <a:ea typeface="微软雅黑" panose="020B0503020204020204" charset="-122"/>
                          <a:cs typeface="微软雅黑" panose="020B0503020204020204" charset="-122"/>
                        </a:rPr>
                        <a:t>控制机械臂将水果放置在</a:t>
                      </a:r>
                      <a:r>
                        <a:rPr lang="en-US" altLang="zh-CN" sz="1400" b="1" spc="120">
                          <a:latin typeface="微软雅黑" panose="020B0503020204020204" charset="-122"/>
                          <a:ea typeface="微软雅黑" panose="020B0503020204020204" charset="-122"/>
                          <a:cs typeface="微软雅黑" panose="020B0503020204020204" charset="-122"/>
                        </a:rPr>
                        <a:t>3</a:t>
                      </a:r>
                      <a:r>
                        <a:rPr lang="zh-CN" altLang="en-US" sz="1400" b="1" spc="120">
                          <a:latin typeface="微软雅黑" panose="020B0503020204020204" charset="-122"/>
                          <a:ea typeface="微软雅黑" panose="020B0503020204020204" charset="-122"/>
                          <a:cs typeface="微软雅黑" panose="020B0503020204020204" charset="-122"/>
                        </a:rPr>
                        <a:t>号</a:t>
                      </a:r>
                      <a:r>
                        <a:rPr lang="zh-CN" altLang="en-US" sz="1400" b="0" spc="120">
                          <a:latin typeface="微软雅黑" panose="020B0503020204020204" charset="-122"/>
                          <a:ea typeface="微软雅黑" panose="020B0503020204020204" charset="-122"/>
                          <a:cs typeface="微软雅黑" panose="020B0503020204020204" charset="-122"/>
                        </a:rPr>
                        <a:t>位置</a:t>
                      </a:r>
                    </a:p>
                  </a:txBody>
                  <a:tcPr marL="177800" marR="177800" marT="107950" marB="107950" anchor="ctr"/>
                </a:tc>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sym typeface="+mn-ea"/>
                        </a:rPr>
                        <a:t>加工区</a:t>
                      </a:r>
                    </a:p>
                  </a:txBody>
                  <a:tcPr marL="177800" marR="177800" marT="107950" marB="107950" anchor="ctr"/>
                </a:tc>
                <a:extLst>
                  <a:ext uri="{0D108BD9-81ED-4DB2-BD59-A6C34878D82A}">
                    <a16:rowId xmlns:a16="http://schemas.microsoft.com/office/drawing/2014/main" val="10003"/>
                  </a:ext>
                </a:extLst>
              </a:tr>
              <a:tr h="471805">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rPr>
                        <a:t>4</a:t>
                      </a:r>
                    </a:p>
                  </a:txBody>
                  <a:tcPr marL="177800" marR="177800" marT="107950" marB="107950" anchor="ctr"/>
                </a:tc>
                <a:tc>
                  <a:txBody>
                    <a:bodyPr/>
                    <a:lstStyle/>
                    <a:p>
                      <a:pPr algn="ctr" fontAlgn="auto">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74</a:t>
                      </a:r>
                      <a:r>
                        <a:rPr lang="zh-CN" altLang="en-US" sz="1400" spc="120">
                          <a:latin typeface="微软雅黑" panose="020B0503020204020204" charset="-122"/>
                          <a:ea typeface="微软雅黑" panose="020B0503020204020204" charset="-122"/>
                          <a:cs typeface="微软雅黑" panose="020B0503020204020204" charset="-122"/>
                        </a:rPr>
                        <a:t>号</a:t>
                      </a:r>
                    </a:p>
                  </a:txBody>
                  <a:tcPr marL="177800" marR="177800" marT="107950" marB="107950" anchor="ctr"/>
                </a:tc>
                <a:tc>
                  <a:txBody>
                    <a:bodyPr/>
                    <a:lstStyle/>
                    <a:p>
                      <a:pPr algn="ctr" fontAlgn="auto">
                        <a:lnSpc>
                          <a:spcPct val="120000"/>
                        </a:lnSpc>
                        <a:spcBef>
                          <a:spcPts val="0"/>
                        </a:spcBef>
                        <a:spcAft>
                          <a:spcPts val="0"/>
                        </a:spcAft>
                        <a:buNone/>
                      </a:pPr>
                      <a:r>
                        <a:rPr lang="zh-CN" altLang="en-US" sz="1400" b="0" spc="120">
                          <a:latin typeface="微软雅黑" panose="020B0503020204020204" charset="-122"/>
                          <a:ea typeface="微软雅黑" panose="020B0503020204020204" charset="-122"/>
                          <a:cs typeface="微软雅黑" panose="020B0503020204020204" charset="-122"/>
                        </a:rPr>
                        <a:t>控制机械臂将水果放置在</a:t>
                      </a:r>
                      <a:r>
                        <a:rPr lang="en-US" altLang="zh-CN" sz="1400" b="1" spc="120">
                          <a:latin typeface="微软雅黑" panose="020B0503020204020204" charset="-122"/>
                          <a:ea typeface="微软雅黑" panose="020B0503020204020204" charset="-122"/>
                          <a:cs typeface="微软雅黑" panose="020B0503020204020204" charset="-122"/>
                        </a:rPr>
                        <a:t>4</a:t>
                      </a:r>
                      <a:r>
                        <a:rPr lang="zh-CN" altLang="en-US" sz="1400" b="1" spc="120">
                          <a:latin typeface="微软雅黑" panose="020B0503020204020204" charset="-122"/>
                          <a:ea typeface="微软雅黑" panose="020B0503020204020204" charset="-122"/>
                          <a:cs typeface="微软雅黑" panose="020B0503020204020204" charset="-122"/>
                        </a:rPr>
                        <a:t>号</a:t>
                      </a:r>
                      <a:r>
                        <a:rPr lang="zh-CN" altLang="en-US" sz="1400" b="0" spc="120">
                          <a:latin typeface="微软雅黑" panose="020B0503020204020204" charset="-122"/>
                          <a:ea typeface="微软雅黑" panose="020B0503020204020204" charset="-122"/>
                          <a:cs typeface="微软雅黑" panose="020B0503020204020204" charset="-122"/>
                        </a:rPr>
                        <a:t>位置</a:t>
                      </a:r>
                    </a:p>
                  </a:txBody>
                  <a:tcPr marL="177800" marR="177800" marT="107950" marB="107950" anchor="ctr"/>
                </a:tc>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sym typeface="+mn-ea"/>
                        </a:rPr>
                        <a:t>加工区</a:t>
                      </a:r>
                    </a:p>
                  </a:txBody>
                  <a:tcPr marL="177800" marR="177800" marT="107950" marB="107950" anchor="ctr"/>
                </a:tc>
                <a:extLst>
                  <a:ext uri="{0D108BD9-81ED-4DB2-BD59-A6C34878D82A}">
                    <a16:rowId xmlns:a16="http://schemas.microsoft.com/office/drawing/2014/main" val="10004"/>
                  </a:ext>
                </a:extLst>
              </a:tr>
              <a:tr h="471805">
                <a:tc>
                  <a:txBody>
                    <a:bodyPr/>
                    <a:lstStyle/>
                    <a:p>
                      <a:pPr algn="ctr" fontAlgn="auto">
                        <a:lnSpc>
                          <a:spcPct val="120000"/>
                        </a:lnSpc>
                        <a:spcBef>
                          <a:spcPts val="0"/>
                        </a:spcBef>
                        <a:spcAft>
                          <a:spcPts val="0"/>
                        </a:spcAft>
                        <a:buNone/>
                      </a:pPr>
                      <a:r>
                        <a:rPr lang="zh-CN" altLang="en-US" sz="1400" spc="120">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5</a:t>
                      </a:r>
                    </a:p>
                  </a:txBody>
                  <a:tcPr marL="177800" marR="177800" marT="107950" marB="107950" anchor="ctr"/>
                </a:tc>
                <a:tc>
                  <a:txBody>
                    <a:bodyPr/>
                    <a:lstStyle/>
                    <a:p>
                      <a:pPr algn="ctr" fontAlgn="auto">
                        <a:lnSpc>
                          <a:spcPct val="120000"/>
                        </a:lnSpc>
                        <a:spcBef>
                          <a:spcPts val="0"/>
                        </a:spcBef>
                        <a:spcAft>
                          <a:spcPts val="0"/>
                        </a:spcAft>
                        <a:buNone/>
                      </a:pPr>
                      <a:r>
                        <a:rPr lang="en-US" altLang="zh-CN" sz="1400" spc="120">
                          <a:latin typeface="微软雅黑" panose="020B0503020204020204" charset="-122"/>
                          <a:ea typeface="微软雅黑" panose="020B0503020204020204" charset="-122"/>
                          <a:cs typeface="微软雅黑" panose="020B0503020204020204" charset="-122"/>
                        </a:rPr>
                        <a:t>75</a:t>
                      </a:r>
                      <a:r>
                        <a:rPr lang="zh-CN" altLang="en-US" sz="1400" spc="120">
                          <a:latin typeface="微软雅黑" panose="020B0503020204020204" charset="-122"/>
                          <a:ea typeface="微软雅黑" panose="020B0503020204020204" charset="-122"/>
                          <a:cs typeface="微软雅黑" panose="020B0503020204020204" charset="-122"/>
                        </a:rPr>
                        <a:t>号</a:t>
                      </a:r>
                    </a:p>
                  </a:txBody>
                  <a:tcPr marL="177800" marR="177800" marT="107950" marB="107950" anchor="ctr"/>
                </a:tc>
                <a:tc>
                  <a:txBody>
                    <a:bodyPr/>
                    <a:lstStyle/>
                    <a:p>
                      <a:pPr algn="ctr" fontAlgn="auto">
                        <a:lnSpc>
                          <a:spcPct val="120000"/>
                        </a:lnSpc>
                        <a:spcBef>
                          <a:spcPts val="0"/>
                        </a:spcBef>
                        <a:spcAft>
                          <a:spcPts val="0"/>
                        </a:spcAft>
                        <a:buNone/>
                      </a:pPr>
                      <a:r>
                        <a:rPr lang="zh-CN" altLang="en-US" sz="1400" b="0" spc="120">
                          <a:latin typeface="微软雅黑" panose="020B0503020204020204" charset="-122"/>
                          <a:ea typeface="微软雅黑" panose="020B0503020204020204" charset="-122"/>
                          <a:cs typeface="微软雅黑" panose="020B0503020204020204" charset="-122"/>
                        </a:rPr>
                        <a:t>控制机械臂将水果放置在</a:t>
                      </a:r>
                      <a:r>
                        <a:rPr lang="en-US" altLang="zh-CN" sz="1400" b="1" spc="120">
                          <a:latin typeface="微软雅黑" panose="020B0503020204020204" charset="-122"/>
                          <a:ea typeface="微软雅黑" panose="020B0503020204020204" charset="-122"/>
                          <a:cs typeface="微软雅黑" panose="020B0503020204020204" charset="-122"/>
                        </a:rPr>
                        <a:t>5</a:t>
                      </a:r>
                      <a:r>
                        <a:rPr lang="zh-CN" altLang="en-US" sz="1400" b="1" spc="120">
                          <a:latin typeface="微软雅黑" panose="020B0503020204020204" charset="-122"/>
                          <a:ea typeface="微软雅黑" panose="020B0503020204020204" charset="-122"/>
                          <a:cs typeface="微软雅黑" panose="020B0503020204020204" charset="-122"/>
                        </a:rPr>
                        <a:t>号</a:t>
                      </a:r>
                      <a:r>
                        <a:rPr lang="zh-CN" altLang="en-US" sz="1400" b="0" spc="120">
                          <a:latin typeface="微软雅黑" panose="020B0503020204020204" charset="-122"/>
                          <a:ea typeface="微软雅黑" panose="020B0503020204020204" charset="-122"/>
                          <a:cs typeface="微软雅黑" panose="020B0503020204020204" charset="-122"/>
                        </a:rPr>
                        <a:t>位置</a:t>
                      </a:r>
                    </a:p>
                  </a:txBody>
                  <a:tcPr marL="177800" marR="177800" marT="107950" marB="107950" anchor="ctr"/>
                </a:tc>
                <a:tc>
                  <a:txBody>
                    <a:bodyPr/>
                    <a:lstStyle/>
                    <a:p>
                      <a:pPr algn="ctr" fontAlgn="auto">
                        <a:lnSpc>
                          <a:spcPct val="120000"/>
                        </a:lnSpc>
                        <a:spcBef>
                          <a:spcPts val="0"/>
                        </a:spcBef>
                        <a:spcAft>
                          <a:spcPts val="0"/>
                        </a:spcAft>
                        <a:buNone/>
                      </a:pPr>
                      <a:r>
                        <a:rPr lang="zh-CN" altLang="en-US" sz="1400" spc="120">
                          <a:latin typeface="微软雅黑" panose="020B0503020204020204" charset="-122"/>
                          <a:ea typeface="微软雅黑" panose="020B0503020204020204" charset="-122"/>
                          <a:sym typeface="+mn-ea"/>
                        </a:rPr>
                        <a:t>加工区</a:t>
                      </a:r>
                    </a:p>
                  </a:txBody>
                  <a:tcPr marL="177800" marR="177800" marT="107950" marB="107950"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如何选择使用机械臂帮助农民伯伯</a:t>
            </a:r>
          </a:p>
        </p:txBody>
      </p:sp>
      <p:sp>
        <p:nvSpPr>
          <p:cNvPr id="7" name="矩形 6"/>
          <p:cNvSpPr/>
          <p:nvPr/>
        </p:nvSpPr>
        <p:spPr>
          <a:xfrm>
            <a:off x="1016000" y="1475105"/>
            <a:ext cx="10160000" cy="21793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思考：</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同学们跟着老师完成机械臂小案例后，能不能自己动手完成一个完整的案例呢？采摘水果-放置到加工区-夹取到小车上-运输到仓储区。</a:t>
            </a:r>
          </a:p>
        </p:txBody>
      </p:sp>
      <p:pic>
        <p:nvPicPr>
          <p:cNvPr id="2" name="图片 1" descr="man-wearing-black-and-white-stripe-shirt-looking-at-white-212286"/>
          <p:cNvPicPr>
            <a:picLocks noChangeAspect="1"/>
          </p:cNvPicPr>
          <p:nvPr/>
        </p:nvPicPr>
        <p:blipFill>
          <a:blip r:embed="rId2"/>
          <a:stretch>
            <a:fillRect/>
          </a:stretch>
        </p:blipFill>
        <p:spPr>
          <a:xfrm>
            <a:off x="4072255" y="3743960"/>
            <a:ext cx="4047490" cy="2694940"/>
          </a:xfrm>
          <a:prstGeom prst="rect">
            <a:avLst/>
          </a:prstGeom>
        </p:spPr>
      </p:pic>
      <p:pic>
        <p:nvPicPr>
          <p:cNvPr id="3" name="图片 2" descr="6de59d0dd96ed573d1be3f04632817b6"/>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6219825" y="3484245"/>
            <a:ext cx="1864995" cy="1864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设计机械臂动作</a:t>
            </a:r>
          </a:p>
        </p:txBody>
      </p:sp>
      <p:sp>
        <p:nvSpPr>
          <p:cNvPr id="7" name="矩形 6"/>
          <p:cNvSpPr/>
          <p:nvPr/>
        </p:nvSpPr>
        <p:spPr>
          <a:xfrm>
            <a:off x="1016000" y="1475105"/>
            <a:ext cx="10160000" cy="33096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buNone/>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我们身边的机械臂是五轴或者六轴自由移动，意味着可以由我们设计机械臂的执行动作，那么让我们尝试一下，设计出机械臂的动作吧！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72009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根据本课的拓展知识部分，分析机械臂可以进行什么动作。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72009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小组讨论，共同设计，时间：5分钟。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72009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同学们可以自由发挥，实现机械臂上下移动简单的动作。</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326640"/>
            <a:ext cx="5732780" cy="33566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同学们，现在我们先来做一个小活动，把橡皮擦放在桌子上，轻轻拿起来。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我们可以将橡皮擦踹到口袋，轻松的在校园任意的地方走动。可是假设我们要搬校园，让同学们将所有课桌从A校园搬到B校园，是不是觉得这个无法实现或者说不合理呢？</a:t>
            </a:r>
          </a:p>
        </p:txBody>
      </p:sp>
      <p:sp>
        <p:nvSpPr>
          <p:cNvPr id="6" name="文本框 5"/>
          <p:cNvSpPr txBox="1"/>
          <p:nvPr/>
        </p:nvSpPr>
        <p:spPr>
          <a:xfrm>
            <a:off x="996950" y="1712595"/>
            <a:ext cx="1097280" cy="460375"/>
          </a:xfrm>
          <a:prstGeom prst="rect">
            <a:avLst/>
          </a:prstGeom>
          <a:noFill/>
        </p:spPr>
        <p:txBody>
          <a:bodyPr wrap="non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rPr>
              <a:t>思考：</a:t>
            </a:r>
          </a:p>
        </p:txBody>
      </p:sp>
      <p:pic>
        <p:nvPicPr>
          <p:cNvPr id="3" name="图片 2" descr="20190621小学版人物集合-小飞_108"/>
          <p:cNvPicPr>
            <a:picLocks noChangeAspect="1"/>
          </p:cNvPicPr>
          <p:nvPr/>
        </p:nvPicPr>
        <p:blipFill>
          <a:blip r:embed="rId2"/>
          <a:stretch>
            <a:fillRect/>
          </a:stretch>
        </p:blipFill>
        <p:spPr>
          <a:xfrm>
            <a:off x="8310880" y="3422650"/>
            <a:ext cx="1929765" cy="1845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08735" y="3014345"/>
            <a:ext cx="957453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三、用</a:t>
            </a:r>
            <a:r>
              <a:rPr lang="en-US" altLang="zh-CN" sz="4800">
                <a:solidFill>
                  <a:schemeClr val="bg1"/>
                </a:solidFill>
                <a:latin typeface="思源黑体 CN Bold" panose="020B0800000000000000" charset="-122"/>
                <a:ea typeface="思源黑体 CN Bold" panose="020B0800000000000000" charset="-122"/>
              </a:rPr>
              <a:t>Python</a:t>
            </a:r>
            <a:r>
              <a:rPr lang="zh-CN" altLang="en-US" sz="4800">
                <a:solidFill>
                  <a:schemeClr val="bg1"/>
                </a:solidFill>
                <a:latin typeface="思源黑体 CN Bold" panose="020B0800000000000000" charset="-122"/>
                <a:ea typeface="思源黑体 CN Bold" panose="020B0800000000000000" charset="-122"/>
              </a:rPr>
              <a:t>控制机械臂</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通过</a:t>
            </a:r>
            <a:r>
              <a:rPr lang="en-US" altLang="zh-CN" sz="2400">
                <a:solidFill>
                  <a:srgbClr val="1F3964"/>
                </a:solidFill>
                <a:latin typeface="思源黑体 CN Normal" panose="020B0400000000000000" charset="-122"/>
                <a:ea typeface="思源黑体 CN Normal" panose="020B0400000000000000" charset="-122"/>
                <a:sym typeface="+mn-ea"/>
              </a:rPr>
              <a:t>P</a:t>
            </a:r>
            <a:r>
              <a:rPr lang="zh-CN" altLang="en-US" sz="2400">
                <a:solidFill>
                  <a:srgbClr val="1F3964"/>
                </a:solidFill>
                <a:latin typeface="思源黑体 CN Normal" panose="020B0400000000000000" charset="-122"/>
                <a:ea typeface="思源黑体 CN Normal" panose="020B0400000000000000" charset="-122"/>
                <a:sym typeface="+mn-ea"/>
              </a:rPr>
              <a:t>ython实现机械臂动作</a:t>
            </a:r>
          </a:p>
        </p:txBody>
      </p:sp>
      <p:sp>
        <p:nvSpPr>
          <p:cNvPr id="3" name="矩形 2"/>
          <p:cNvSpPr/>
          <p:nvPr/>
        </p:nvSpPr>
        <p:spPr>
          <a:xfrm>
            <a:off x="1016000" y="1475105"/>
            <a:ext cx="10160000" cy="27895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请同学们回顾之前编程知识，编写以下几组动作：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据辅助资料和源代码，控制机械臂模拟完成水果采摘-放置加</a:t>
            </a:r>
            <a:r>
              <a:rPr lang="zh-CN" altLang="en-US" sz="2000" dirty="0">
                <a:latin typeface="+mn-ea"/>
                <a:cs typeface="+mn-ea"/>
                <a:sym typeface="+mn-ea"/>
              </a:rPr>
              <a:t>根工区域</a:t>
            </a:r>
            <a:r>
              <a:rPr lang="en-US" altLang="zh-CN" sz="2000" dirty="0">
                <a:latin typeface="+mn-ea"/>
                <a:cs typeface="+mn-ea"/>
                <a:sym typeface="+mn-ea"/>
              </a:rPr>
              <a:t>-</a:t>
            </a:r>
            <a:r>
              <a:rPr lang="zh-CN" altLang="en-US" sz="2000" dirty="0">
                <a:latin typeface="+mn-ea"/>
                <a:cs typeface="+mn-ea"/>
                <a:sym typeface="+mn-ea"/>
              </a:rPr>
              <a:t>运输到仓</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储区的完整流程。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以小组的形式，完成项目。</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3" name="矩形 2"/>
          <p:cNvSpPr/>
          <p:nvPr/>
        </p:nvSpPr>
        <p:spPr>
          <a:xfrm>
            <a:off x="1016000" y="1475105"/>
            <a:ext cx="10160000" cy="28467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机械臂夹取水果实验要求：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观察流程图、思维导图，判断程序具有什么功能。</a:t>
            </a: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实验器材：机械臂。</a:t>
            </a: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以小组的形式完成实验。</a:t>
            </a:r>
          </a:p>
        </p:txBody>
      </p:sp>
      <p:pic>
        <p:nvPicPr>
          <p:cNvPr id="6" name="图片 5" descr="girls-on-desk-looking-at-notebook-159823"/>
          <p:cNvPicPr>
            <a:picLocks noChangeAspect="1"/>
          </p:cNvPicPr>
          <p:nvPr/>
        </p:nvPicPr>
        <p:blipFill>
          <a:blip r:embed="rId2"/>
          <a:stretch>
            <a:fillRect/>
          </a:stretch>
        </p:blipFill>
        <p:spPr>
          <a:xfrm>
            <a:off x="4568508" y="4489450"/>
            <a:ext cx="3054985" cy="2033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pic>
        <p:nvPicPr>
          <p:cNvPr id="2" name="ECB019B1-382A-4266-B25C-5B523AA43C14-1" descr="qt_temp"/>
          <p:cNvPicPr>
            <a:picLocks noChangeAspect="1"/>
          </p:cNvPicPr>
          <p:nvPr/>
        </p:nvPicPr>
        <p:blipFill>
          <a:blip r:embed="rId2"/>
          <a:srcRect l="6505" t="4465" r="12527" b="7057"/>
          <a:stretch>
            <a:fillRect/>
          </a:stretch>
        </p:blipFill>
        <p:spPr>
          <a:xfrm>
            <a:off x="4986338" y="1290955"/>
            <a:ext cx="2219325" cy="4498340"/>
          </a:xfrm>
          <a:prstGeom prst="rect">
            <a:avLst/>
          </a:prstGeom>
        </p:spPr>
      </p:pic>
      <p:sp>
        <p:nvSpPr>
          <p:cNvPr id="6" name="文本框 5"/>
          <p:cNvSpPr txBox="1"/>
          <p:nvPr/>
        </p:nvSpPr>
        <p:spPr>
          <a:xfrm>
            <a:off x="5304790" y="5992495"/>
            <a:ext cx="1341120" cy="614045"/>
          </a:xfrm>
          <a:prstGeom prst="rect">
            <a:avLst/>
          </a:prstGeom>
          <a:noFill/>
        </p:spPr>
        <p:txBody>
          <a:bodyPr wrap="square" rtlCol="0">
            <a:spAutoFit/>
          </a:bodyPr>
          <a:lstStyle/>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pic>
        <p:nvPicPr>
          <p:cNvPr id="4" name="C9F754DE-2CAD-44b6-B708-469DEB6407EB-2" descr="qt_temp"/>
          <p:cNvPicPr>
            <a:picLocks noChangeAspect="1"/>
          </p:cNvPicPr>
          <p:nvPr/>
        </p:nvPicPr>
        <p:blipFill>
          <a:blip r:embed="rId2"/>
          <a:stretch>
            <a:fillRect/>
          </a:stretch>
        </p:blipFill>
        <p:spPr>
          <a:xfrm>
            <a:off x="1066800" y="2079625"/>
            <a:ext cx="10057765" cy="2698750"/>
          </a:xfrm>
          <a:prstGeom prst="rect">
            <a:avLst/>
          </a:prstGeom>
        </p:spPr>
      </p:pic>
      <p:sp>
        <p:nvSpPr>
          <p:cNvPr id="3" name="文本框 2"/>
          <p:cNvSpPr txBox="1"/>
          <p:nvPr/>
        </p:nvSpPr>
        <p:spPr>
          <a:xfrm>
            <a:off x="5454650" y="4995545"/>
            <a:ext cx="1685925" cy="337185"/>
          </a:xfrm>
          <a:prstGeom prst="rect">
            <a:avLst/>
          </a:prstGeom>
          <a:noFill/>
        </p:spPr>
        <p:txBody>
          <a:bodyPr wrap="square" rtlCol="0">
            <a:spAutoFit/>
          </a:bodyPr>
          <a:lstStyle/>
          <a:p>
            <a:pPr algn="l">
              <a:buClrTx/>
              <a:buSzTx/>
              <a:buFontTx/>
            </a:pPr>
            <a:r>
              <a:rPr lang="zh-CN" altLang="en-US" sz="1600">
                <a:latin typeface="思源黑体 CN Light" panose="020B0300000000000000" charset="-122"/>
                <a:ea typeface="思源黑体 CN Light" panose="020B0300000000000000" charset="-122"/>
              </a:rPr>
              <a:t>思维导图</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4" name="矩形 3"/>
          <p:cNvSpPr/>
          <p:nvPr/>
        </p:nvSpPr>
        <p:spPr>
          <a:xfrm>
            <a:off x="996950" y="1475105"/>
            <a:ext cx="5236210" cy="4596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p>
        </p:txBody>
      </p:sp>
      <p:pic>
        <p:nvPicPr>
          <p:cNvPr id="7" name="图片 6" descr="battle-board-game-challenge-chess-209640"/>
          <p:cNvPicPr>
            <a:picLocks noChangeAspect="1"/>
          </p:cNvPicPr>
          <p:nvPr/>
        </p:nvPicPr>
        <p:blipFill>
          <a:blip r:embed="rId2"/>
          <a:stretch>
            <a:fillRect/>
          </a:stretch>
        </p:blipFill>
        <p:spPr>
          <a:xfrm>
            <a:off x="6436360" y="2014220"/>
            <a:ext cx="5237480" cy="3519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通过python实现机械臂系统</a:t>
            </a:r>
          </a:p>
        </p:txBody>
      </p:sp>
      <p:sp>
        <p:nvSpPr>
          <p:cNvPr id="4" name="矩形 3"/>
          <p:cNvSpPr/>
          <p:nvPr/>
        </p:nvSpPr>
        <p:spPr>
          <a:xfrm>
            <a:off x="1016000" y="1475105"/>
            <a:ext cx="10160000" cy="16090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最后展示编程示例，我们来看看老师编好的代码示例，如果完成的同学对照自己的代码，看看有没有错误，没有完成的同学也要思考代码哪里没完成。</a:t>
            </a:r>
          </a:p>
        </p:txBody>
      </p:sp>
      <p:pic>
        <p:nvPicPr>
          <p:cNvPr id="8" name="图片 7" descr="analysis-blackboard-board-bubble-355952"/>
          <p:cNvPicPr>
            <a:picLocks noChangeAspect="1"/>
          </p:cNvPicPr>
          <p:nvPr/>
        </p:nvPicPr>
        <p:blipFill>
          <a:blip r:embed="rId2"/>
          <a:stretch>
            <a:fillRect/>
          </a:stretch>
        </p:blipFill>
        <p:spPr>
          <a:xfrm>
            <a:off x="3837623" y="3368040"/>
            <a:ext cx="4516755" cy="31337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通过python实现机械臂系统</a:t>
            </a:r>
          </a:p>
        </p:txBody>
      </p:sp>
      <p:sp>
        <p:nvSpPr>
          <p:cNvPr id="3" name="矩形 2"/>
          <p:cNvSpPr/>
          <p:nvPr/>
        </p:nvSpPr>
        <p:spPr>
          <a:xfrm>
            <a:off x="1016000" y="1475105"/>
            <a:ext cx="10160000" cy="11849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编程示例：</a:t>
            </a:r>
          </a:p>
        </p:txBody>
      </p:sp>
      <p:pic>
        <p:nvPicPr>
          <p:cNvPr id="6" name="图片 5">
            <a:extLst>
              <a:ext uri="{FF2B5EF4-FFF2-40B4-BE49-F238E27FC236}">
                <a16:creationId xmlns:a16="http://schemas.microsoft.com/office/drawing/2014/main" id="{C3080FB2-1AC7-41AD-AEA4-5BC1D016B7D7}"/>
              </a:ext>
            </a:extLst>
          </p:cNvPr>
          <p:cNvPicPr>
            <a:picLocks noChangeAspect="1"/>
          </p:cNvPicPr>
          <p:nvPr/>
        </p:nvPicPr>
        <p:blipFill>
          <a:blip r:embed="rId2"/>
          <a:stretch>
            <a:fillRect/>
          </a:stretch>
        </p:blipFill>
        <p:spPr>
          <a:xfrm>
            <a:off x="3255309" y="2772074"/>
            <a:ext cx="5681382" cy="3665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p>
        </p:txBody>
      </p:sp>
      <p:sp>
        <p:nvSpPr>
          <p:cNvPr id="4" name="矩形 3"/>
          <p:cNvSpPr/>
          <p:nvPr/>
        </p:nvSpPr>
        <p:spPr>
          <a:xfrm>
            <a:off x="1016635" y="1515745"/>
            <a:ext cx="10160000" cy="24606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关于机械臂的知识，其实机械臂早已融入我们的生活当中，我们生活中常见的汽车、电脑等各种各样的东西，在它们的生产过程中都有机械臂的参与。而我们今天学习的机械臂的控制方法其实也是比较简单的，如果对于机械臂感兴趣的同学，可以课后在网络上了解更多机械臂的相关知识和控制方法。</a:t>
            </a:r>
          </a:p>
        </p:txBody>
      </p:sp>
      <p:pic>
        <p:nvPicPr>
          <p:cNvPr id="2" name="图片 1" descr="C:\Users\lansenboy\Pictures\Camera Roll\close-up-of-human-hand-327533.jpgclose-up-of-human-hand-327533"/>
          <p:cNvPicPr>
            <a:picLocks noChangeAspect="1"/>
          </p:cNvPicPr>
          <p:nvPr/>
        </p:nvPicPr>
        <p:blipFill>
          <a:blip r:embed="rId2"/>
          <a:srcRect/>
          <a:stretch>
            <a:fillRect/>
          </a:stretch>
        </p:blipFill>
        <p:spPr>
          <a:xfrm>
            <a:off x="4152265" y="4142105"/>
            <a:ext cx="3887470" cy="2429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p>
        </p:txBody>
      </p:sp>
      <p:sp>
        <p:nvSpPr>
          <p:cNvPr id="4" name="矩形 3"/>
          <p:cNvSpPr/>
          <p:nvPr/>
        </p:nvSpPr>
        <p:spPr>
          <a:xfrm>
            <a:off x="1016635" y="1515745"/>
            <a:ext cx="10160000" cy="20180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了解了机械臂的工作原理和如何将机械臂应用到农业中，但这只是智能农业中应用到的种类众多的机械设备中的其中一种，请同学们在课后持续地观察，在生活中和农业中还有哪些机械帮助我们完成了哪些工作？</a:t>
            </a:r>
          </a:p>
        </p:txBody>
      </p:sp>
      <p:pic>
        <p:nvPicPr>
          <p:cNvPr id="3" name="图片 2" descr="20190621小学版人物集合-轩轩_14"/>
          <p:cNvPicPr>
            <a:picLocks noChangeAspect="1"/>
          </p:cNvPicPr>
          <p:nvPr/>
        </p:nvPicPr>
        <p:blipFill>
          <a:blip r:embed="rId2"/>
          <a:stretch>
            <a:fillRect/>
          </a:stretch>
        </p:blipFill>
        <p:spPr>
          <a:xfrm>
            <a:off x="5219700" y="3669665"/>
            <a:ext cx="1752600" cy="27527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1249045"/>
            <a:ext cx="5974080" cy="460375"/>
          </a:xfrm>
          <a:prstGeom prst="rect">
            <a:avLst/>
          </a:prstGeom>
          <a:noFill/>
        </p:spPr>
        <p:txBody>
          <a:bodyPr wrap="squar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8" name="矩形 7"/>
          <p:cNvSpPr/>
          <p:nvPr/>
        </p:nvSpPr>
        <p:spPr>
          <a:xfrm>
            <a:off x="996950" y="2254250"/>
            <a:ext cx="4980940" cy="28682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为什么会觉得无法实现？搬运货物一次两次我们还有力气，如果一直重复地搬运是无法完成的。</a:t>
            </a:r>
          </a:p>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因为人的力量与体力有限，普通人很难一直保持重复的体力劳动。</a:t>
            </a:r>
          </a:p>
        </p:txBody>
      </p:sp>
      <p:pic>
        <p:nvPicPr>
          <p:cNvPr id="10" name="图片 9" descr="20190621小学版人物集合-轩轩_17"/>
          <p:cNvPicPr>
            <a:picLocks noChangeAspect="1"/>
          </p:cNvPicPr>
          <p:nvPr/>
        </p:nvPicPr>
        <p:blipFill>
          <a:blip r:embed="rId2"/>
          <a:stretch>
            <a:fillRect/>
          </a:stretch>
        </p:blipFill>
        <p:spPr>
          <a:xfrm>
            <a:off x="5617210" y="3459480"/>
            <a:ext cx="1630680" cy="1800225"/>
          </a:xfrm>
          <a:prstGeom prst="rect">
            <a:avLst/>
          </a:prstGeom>
        </p:spPr>
      </p:pic>
      <p:sp>
        <p:nvSpPr>
          <p:cNvPr id="5" name="矩形标注 4"/>
          <p:cNvSpPr/>
          <p:nvPr/>
        </p:nvSpPr>
        <p:spPr>
          <a:xfrm flipH="1">
            <a:off x="7834630" y="2562860"/>
            <a:ext cx="2845435" cy="896620"/>
          </a:xfrm>
          <a:prstGeom prst="wedgeRectCallout">
            <a:avLst>
              <a:gd name="adj1" fmla="val -33418"/>
              <a:gd name="adj2" fmla="val 77407"/>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30000"/>
              </a:lnSpc>
              <a:extLst>
                <a:ext uri="{35155182-B16C-46BC-9424-99874614C6A1}">
                  <wpsdc:indentchars xmlns:wpsdc="http://www.wps.cn/officeDocument/2017/drawingmlCustomData" xmlns=""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那我们该怎么办呢？</a:t>
            </a:r>
          </a:p>
        </p:txBody>
      </p:sp>
      <p:pic>
        <p:nvPicPr>
          <p:cNvPr id="7" name="图片 6" descr="20190621小学版人物集合-小飞_26"/>
          <p:cNvPicPr>
            <a:picLocks noChangeAspect="1"/>
          </p:cNvPicPr>
          <p:nvPr/>
        </p:nvPicPr>
        <p:blipFill>
          <a:blip r:embed="rId3"/>
          <a:stretch>
            <a:fillRect/>
          </a:stretch>
        </p:blipFill>
        <p:spPr>
          <a:xfrm>
            <a:off x="10135870" y="3752850"/>
            <a:ext cx="1086485" cy="1506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bldLvl="0" animBg="1"/>
      <p:bldP spid="8" grpId="1" animBg="1"/>
      <p:bldP spid="5" grpId="0" bldLvl="0" animBg="1"/>
      <p:bldP spid="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p>
        </p:txBody>
      </p:sp>
      <p:sp>
        <p:nvSpPr>
          <p:cNvPr id="2" name="矩形 1"/>
          <p:cNvSpPr/>
          <p:nvPr/>
        </p:nvSpPr>
        <p:spPr>
          <a:xfrm>
            <a:off x="996950" y="1475105"/>
            <a:ext cx="5236210" cy="42449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重点可以关注一下机械臂、载具（车辆或无人机）、传送带这些机械设备都应用在生活中、农业中哪些地方，发挥了什么作用。当然同学们也可以记录下自己感兴趣的机械设备。</a:t>
            </a:r>
          </a:p>
        </p:txBody>
      </p:sp>
      <p:graphicFrame>
        <p:nvGraphicFramePr>
          <p:cNvPr id="7" name="表格 6"/>
          <p:cNvGraphicFramePr/>
          <p:nvPr>
            <p:custDataLst>
              <p:tags r:id="rId1"/>
            </p:custDataLst>
          </p:nvPr>
        </p:nvGraphicFramePr>
        <p:xfrm>
          <a:off x="6474460" y="1852930"/>
          <a:ext cx="5346065" cy="3867150"/>
        </p:xfrm>
        <a:graphic>
          <a:graphicData uri="http://schemas.openxmlformats.org/drawingml/2006/table">
            <a:tbl>
              <a:tblPr firstRow="1" bandRow="1">
                <a:tableStyleId>{5940675A-B579-460E-94D1-54222C63F5DA}</a:tableStyleId>
              </a:tblPr>
              <a:tblGrid>
                <a:gridCol w="1234440">
                  <a:extLst>
                    <a:ext uri="{9D8B030D-6E8A-4147-A177-3AD203B41FA5}">
                      <a16:colId xmlns:a16="http://schemas.microsoft.com/office/drawing/2014/main" val="20000"/>
                    </a:ext>
                  </a:extLst>
                </a:gridCol>
                <a:gridCol w="1895475">
                  <a:extLst>
                    <a:ext uri="{9D8B030D-6E8A-4147-A177-3AD203B41FA5}">
                      <a16:colId xmlns:a16="http://schemas.microsoft.com/office/drawing/2014/main" val="20001"/>
                    </a:ext>
                  </a:extLst>
                </a:gridCol>
                <a:gridCol w="2216150">
                  <a:extLst>
                    <a:ext uri="{9D8B030D-6E8A-4147-A177-3AD203B41FA5}">
                      <a16:colId xmlns:a16="http://schemas.microsoft.com/office/drawing/2014/main" val="20002"/>
                    </a:ext>
                  </a:extLst>
                </a:gridCol>
              </a:tblGrid>
              <a:tr h="77343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在生活中的应用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在农业中的应用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343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机械臂</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343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汽车</a:t>
                      </a:r>
                      <a:r>
                        <a:rPr lang="zh-CN" altLang="en-US" sz="2000" b="0">
                          <a:latin typeface="宋体" panose="02010600030101010101" pitchFamily="2" charset="-122"/>
                          <a:ea typeface="宋体" panose="02010600030101010101" pitchFamily="2" charset="-122"/>
                          <a:cs typeface="宋体" panose="02010600030101010101" pitchFamily="2" charset="-122"/>
                        </a:rPr>
                        <a:t>、</a:t>
                      </a:r>
                    </a:p>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无人机</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343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传送带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343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6" name="图片 25" descr="PPT母版"/>
          <p:cNvPicPr>
            <a:picLocks noChangeAspect="1"/>
          </p:cNvPicPr>
          <p:nvPr/>
        </p:nvPicPr>
        <p:blipFill>
          <a:blip r:embed="rId3"/>
          <a:stretch>
            <a:fillRect/>
          </a:stretch>
        </p:blipFill>
        <p:spPr>
          <a:xfrm>
            <a:off x="528320" y="5558155"/>
            <a:ext cx="2104390" cy="595630"/>
          </a:xfrm>
          <a:prstGeom prst="rect">
            <a:avLst/>
          </a:prstGeom>
        </p:spPr>
      </p:pic>
      <p:pic>
        <p:nvPicPr>
          <p:cNvPr id="8" name="图片 7" descr="20190621小学版人物集合-小飞_123"/>
          <p:cNvPicPr>
            <a:picLocks noChangeAspect="1"/>
          </p:cNvPicPr>
          <p:nvPr/>
        </p:nvPicPr>
        <p:blipFill>
          <a:blip r:embed="rId4"/>
          <a:stretch>
            <a:fillRect/>
          </a:stretch>
        </p:blipFill>
        <p:spPr>
          <a:xfrm>
            <a:off x="5372735" y="5053330"/>
            <a:ext cx="1315085" cy="1604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 fill="hold"/>
                                        <p:tgtEl>
                                          <p:spTgt spid="26"/>
                                        </p:tgtEl>
                                        <p:attrNameLst>
                                          <p:attrName>ppt_x</p:attrName>
                                        </p:attrNameLst>
                                      </p:cBhvr>
                                      <p:tavLst>
                                        <p:tav tm="0">
                                          <p:val>
                                            <p:strVal val="#ppt_x"/>
                                          </p:val>
                                        </p:tav>
                                        <p:tav tm="100000">
                                          <p:val>
                                            <p:strVal val="#ppt_x"/>
                                          </p:val>
                                        </p:tav>
                                      </p:tavLst>
                                    </p:anim>
                                    <p:anim calcmode="lin" valueType="num">
                                      <p:cBhvr additive="base">
                                        <p:cTn id="11" dur="500" fill="hold"/>
                                        <p:tgtEl>
                                          <p:spTgt spid="2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p>
        </p:txBody>
      </p:sp>
      <p:sp>
        <p:nvSpPr>
          <p:cNvPr id="2" name="矩形 1"/>
          <p:cNvSpPr/>
          <p:nvPr/>
        </p:nvSpPr>
        <p:spPr>
          <a:xfrm>
            <a:off x="996950" y="1475105"/>
            <a:ext cx="5236210" cy="42449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在记录和分析了这些机械设备是如何在日常生活和在农业生产中帮助我们之后，同学们需要思考一下，如果它们联合起来，可以实现一个怎样的智能农业系统呢？请同学们也将自己的想法记录下来哦！</a:t>
            </a:r>
          </a:p>
        </p:txBody>
      </p:sp>
      <p:pic>
        <p:nvPicPr>
          <p:cNvPr id="26" name="图片 25" descr="PPT母版"/>
          <p:cNvPicPr>
            <a:picLocks noChangeAspect="1"/>
          </p:cNvPicPr>
          <p:nvPr/>
        </p:nvPicPr>
        <p:blipFill>
          <a:blip r:embed="rId3"/>
          <a:stretch>
            <a:fillRect/>
          </a:stretch>
        </p:blipFill>
        <p:spPr>
          <a:xfrm>
            <a:off x="528320" y="5558155"/>
            <a:ext cx="2104390" cy="595630"/>
          </a:xfrm>
          <a:prstGeom prst="rect">
            <a:avLst/>
          </a:prstGeom>
        </p:spPr>
      </p:pic>
      <p:pic>
        <p:nvPicPr>
          <p:cNvPr id="8" name="图片 7" descr="20190621小学版人物集合-小飞_123"/>
          <p:cNvPicPr>
            <a:picLocks noChangeAspect="1"/>
          </p:cNvPicPr>
          <p:nvPr/>
        </p:nvPicPr>
        <p:blipFill>
          <a:blip r:embed="rId4"/>
          <a:stretch>
            <a:fillRect/>
          </a:stretch>
        </p:blipFill>
        <p:spPr>
          <a:xfrm>
            <a:off x="5372735" y="5053330"/>
            <a:ext cx="1315085" cy="1604645"/>
          </a:xfrm>
          <a:prstGeom prst="rect">
            <a:avLst/>
          </a:prstGeom>
        </p:spPr>
      </p:pic>
      <p:graphicFrame>
        <p:nvGraphicFramePr>
          <p:cNvPr id="3" name="表格 2"/>
          <p:cNvGraphicFramePr/>
          <p:nvPr>
            <p:custDataLst>
              <p:tags r:id="rId1"/>
            </p:custDataLst>
          </p:nvPr>
        </p:nvGraphicFramePr>
        <p:xfrm>
          <a:off x="6442710" y="1299210"/>
          <a:ext cx="5237480" cy="4650105"/>
        </p:xfrm>
        <a:graphic>
          <a:graphicData uri="http://schemas.openxmlformats.org/drawingml/2006/table">
            <a:tbl>
              <a:tblPr firstRow="1" bandRow="1">
                <a:tableStyleId>{5940675A-B579-460E-94D1-54222C63F5DA}</a:tableStyleId>
              </a:tblPr>
              <a:tblGrid>
                <a:gridCol w="1838960">
                  <a:extLst>
                    <a:ext uri="{9D8B030D-6E8A-4147-A177-3AD203B41FA5}">
                      <a16:colId xmlns:a16="http://schemas.microsoft.com/office/drawing/2014/main" val="20000"/>
                    </a:ext>
                  </a:extLst>
                </a:gridCol>
                <a:gridCol w="3398520">
                  <a:extLst>
                    <a:ext uri="{9D8B030D-6E8A-4147-A177-3AD203B41FA5}">
                      <a16:colId xmlns:a16="http://schemas.microsoft.com/office/drawing/2014/main" val="20001"/>
                    </a:ext>
                  </a:extLst>
                </a:gridCol>
              </a:tblGrid>
              <a:tr h="571500">
                <a:tc>
                  <a:txBody>
                    <a:bodyPr/>
                    <a:lstStyle/>
                    <a:p>
                      <a:pPr indent="0" algn="ctr">
                        <a:buNone/>
                      </a:pPr>
                      <a:r>
                        <a:rPr lang="en-US" sz="2000" b="0">
                          <a:latin typeface="Calibri" panose="020F0502020204030204" charset="0"/>
                          <a:cs typeface="Calibri" panose="020F0502020204030204" charset="0"/>
                        </a:rPr>
                        <a:t> </a:t>
                      </a:r>
                      <a:endParaRPr lang="en-US" altLang="en-US" sz="20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你的想法</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430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应用于农业中的什么场景，解决什么问题？</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Calibri" panose="020F0502020204030204" charset="0"/>
                          <a:cs typeface="Calibri" panose="020F0502020204030204" charset="0"/>
                        </a:rPr>
                        <a:t>   </a:t>
                      </a:r>
                      <a:endParaRPr lang="en-US" altLang="en-US" sz="20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1640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需要用到的设备（机械臂、智能小车、传送带）</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Calibri" panose="020F0502020204030204" charset="0"/>
                          <a:cs typeface="Calibri" panose="020F0502020204030204" charset="0"/>
                        </a:rPr>
                        <a:t>   </a:t>
                      </a:r>
                      <a:endParaRPr lang="en-US" altLang="en-US" sz="20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30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它们的工作方式、实现的目标</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Calibri" panose="020F0502020204030204" charset="0"/>
                          <a:cs typeface="Calibri" panose="020F0502020204030204" charset="0"/>
                        </a:rPr>
                        <a:t>    </a:t>
                      </a:r>
                      <a:endParaRPr lang="en-US" altLang="en-US" sz="2000" b="0">
                        <a:latin typeface="Calibri" panose="020F0502020204030204" charset="0"/>
                        <a:ea typeface="Calibri" panose="020F0502020204030204" charset="0"/>
                        <a:cs typeface="Calibri" panose="020F05020202040302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500" fill="hold"/>
                                        <p:tgtEl>
                                          <p:spTgt spid="26"/>
                                        </p:tgtEl>
                                        <p:attrNameLst>
                                          <p:attrName>ppt_x</p:attrName>
                                        </p:attrNameLst>
                                      </p:cBhvr>
                                      <p:tavLst>
                                        <p:tav tm="0">
                                          <p:val>
                                            <p:strVal val="#ppt_x"/>
                                          </p:val>
                                        </p:tav>
                                        <p:tav tm="100000">
                                          <p:val>
                                            <p:strVal val="#ppt_x"/>
                                          </p:val>
                                        </p:tav>
                                      </p:tavLst>
                                    </p:anim>
                                    <p:anim calcmode="lin" valueType="num">
                                      <p:cBhvr additive="base">
                                        <p:cTn id="11" dur="500" fill="hold"/>
                                        <p:tgtEl>
                                          <p:spTgt spid="2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p>
        </p:txBody>
      </p:sp>
      <p:sp>
        <p:nvSpPr>
          <p:cNvPr id="4" name="矩形 3"/>
          <p:cNvSpPr/>
          <p:nvPr/>
        </p:nvSpPr>
        <p:spPr>
          <a:xfrm>
            <a:off x="1016635" y="1515745"/>
            <a:ext cx="10160000" cy="30295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关于机械臂的知识，其实机械臂早已融入我们的生活当中，我们生活中常见的汽车、电脑等各种各样的东西，在它们的生产过程中都有机械臂的参与。但是我们生活中和农业生产中其实还应用了很多不同的机械设备，这需要同学们课后继续去观察和记录。而我们也会在之后的课程中学习智能小车和传送带的工作原理和操作方式，希望同学们最后都可以使用这些设备实现自己设计的智能农业中的自动化系统。</a:t>
            </a:r>
          </a:p>
        </p:txBody>
      </p:sp>
      <p:pic>
        <p:nvPicPr>
          <p:cNvPr id="6" name="图片 5" descr="20190621小学版人物集合-轩轩_107"/>
          <p:cNvPicPr>
            <a:picLocks noChangeAspect="1"/>
          </p:cNvPicPr>
          <p:nvPr/>
        </p:nvPicPr>
        <p:blipFill>
          <a:blip r:embed="rId2"/>
          <a:stretch>
            <a:fillRect/>
          </a:stretch>
        </p:blipFill>
        <p:spPr>
          <a:xfrm>
            <a:off x="5438458" y="4608830"/>
            <a:ext cx="1315085" cy="1900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p>
        </p:txBody>
      </p:sp>
      <p:sp>
        <p:nvSpPr>
          <p:cNvPr id="4" name="矩形 3"/>
          <p:cNvSpPr/>
          <p:nvPr/>
        </p:nvSpPr>
        <p:spPr>
          <a:xfrm>
            <a:off x="1016635" y="1515745"/>
            <a:ext cx="10160000" cy="1666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1.观察和记录生活中还有哪些机械设备，和它们的工作方式。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2.利用这些机械设备设计自己的智能农业中的自动化系统。</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54020" y="3014345"/>
            <a:ext cx="6283960" cy="829945"/>
          </a:xfrm>
          <a:prstGeom prst="rect">
            <a:avLst/>
          </a:prstGeom>
          <a:noFill/>
        </p:spPr>
        <p:txBody>
          <a:bodyPr wrap="square" rtlCol="0">
            <a:spAutoFit/>
          </a:bodyPr>
          <a:lstStyle/>
          <a:p>
            <a:pPr algn="ctr"/>
            <a:r>
              <a:rPr lang="zh-CN" altLang="en-US" sz="4800">
                <a:solidFill>
                  <a:srgbClr val="157CD3"/>
                </a:solidFill>
                <a:latin typeface="思源黑体 CN Bold" panose="020B0800000000000000" charset="-122"/>
                <a:ea typeface="思源黑体 CN Bold" panose="020B0800000000000000" charset="-122"/>
              </a:rPr>
              <a:t>感谢您的聆听</a:t>
            </a:r>
          </a:p>
        </p:txBody>
      </p:sp>
      <p:pic>
        <p:nvPicPr>
          <p:cNvPr id="2" name="图片 1" descr="第二章-第二节"/>
          <p:cNvPicPr>
            <a:picLocks noChangeAspect="1"/>
          </p:cNvPicPr>
          <p:nvPr/>
        </p:nvPicPr>
        <p:blipFill>
          <a:blip r:embed="rId2"/>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254250"/>
            <a:ext cx="4980940" cy="28682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现在在农业生产活动中有这么一个需求，水果罐头生产商利用自动化机器装好了一箱箱的水果罐头，可是，水果罐头这么重，还这么多箱，要怎么将装满水果罐头的箱子放到货物板上？</a:t>
            </a:r>
          </a:p>
        </p:txBody>
      </p:sp>
      <p:sp>
        <p:nvSpPr>
          <p:cNvPr id="6" name="文本框 5"/>
          <p:cNvSpPr txBox="1"/>
          <p:nvPr/>
        </p:nvSpPr>
        <p:spPr>
          <a:xfrm>
            <a:off x="996950" y="1249045"/>
            <a:ext cx="5974080" cy="460375"/>
          </a:xfrm>
          <a:prstGeom prst="rect">
            <a:avLst/>
          </a:prstGeom>
          <a:noFill/>
        </p:spPr>
        <p:txBody>
          <a:bodyPr wrap="squar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1275080" y="535178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30000"/>
              </a:lnSpc>
              <a:extLst>
                <a:ext uri="{35155182-B16C-46BC-9424-99874614C6A1}">
                  <wpsdc:indentchars xmlns:wpsdc="http://www.wps.cn/officeDocument/2017/drawingmlCustomData" xmlns=""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同学们有什么好的办法吗？</a:t>
            </a:r>
          </a:p>
        </p:txBody>
      </p:sp>
      <p:pic>
        <p:nvPicPr>
          <p:cNvPr id="3" name="图片 2" descr="20190621小学版人物集合-小飞_26"/>
          <p:cNvPicPr>
            <a:picLocks noChangeAspect="1"/>
          </p:cNvPicPr>
          <p:nvPr/>
        </p:nvPicPr>
        <p:blipFill>
          <a:blip r:embed="rId2"/>
          <a:stretch>
            <a:fillRect/>
          </a:stretch>
        </p:blipFill>
        <p:spPr>
          <a:xfrm>
            <a:off x="5553075" y="5122545"/>
            <a:ext cx="1086485" cy="1506855"/>
          </a:xfrm>
          <a:prstGeom prst="rect">
            <a:avLst/>
          </a:prstGeom>
        </p:spPr>
      </p:pic>
      <p:pic>
        <p:nvPicPr>
          <p:cNvPr id="5" name="图片 4" descr="C:\Users\lansenboy\Pictures\Saved Pictures\7eb35d1c8068a725b5340e0f6cee850c.jpg7eb35d1c8068a725b5340e0f6cee850c"/>
          <p:cNvPicPr>
            <a:picLocks noChangeAspect="1"/>
          </p:cNvPicPr>
          <p:nvPr/>
        </p:nvPicPr>
        <p:blipFill>
          <a:blip r:embed="rId3"/>
          <a:srcRect/>
          <a:stretch>
            <a:fillRect/>
          </a:stretch>
        </p:blipFill>
        <p:spPr>
          <a:xfrm>
            <a:off x="7452360" y="561340"/>
            <a:ext cx="2872740" cy="2368550"/>
          </a:xfrm>
          <a:prstGeom prst="rect">
            <a:avLst/>
          </a:prstGeom>
        </p:spPr>
      </p:pic>
      <p:pic>
        <p:nvPicPr>
          <p:cNvPr id="7" name="图片 6" descr="C:\Users\lansenboy\Pictures\Saved Pictures\3b5dd130a97048265c0d2b4fc3189f20.jpg3b5dd130a97048265c0d2b4fc3189f20"/>
          <p:cNvPicPr>
            <a:picLocks noChangeAspect="1"/>
          </p:cNvPicPr>
          <p:nvPr/>
        </p:nvPicPr>
        <p:blipFill>
          <a:blip r:embed="rId4"/>
          <a:srcRect/>
          <a:stretch>
            <a:fillRect/>
          </a:stretch>
        </p:blipFill>
        <p:spPr>
          <a:xfrm>
            <a:off x="7293610" y="4094480"/>
            <a:ext cx="3439795" cy="2293620"/>
          </a:xfrm>
          <a:prstGeom prst="rect">
            <a:avLst/>
          </a:prstGeom>
        </p:spPr>
      </p:pic>
      <p:sp>
        <p:nvSpPr>
          <p:cNvPr id="8" name="下箭头 7"/>
          <p:cNvSpPr/>
          <p:nvPr/>
        </p:nvSpPr>
        <p:spPr>
          <a:xfrm>
            <a:off x="8644255" y="3222625"/>
            <a:ext cx="737870" cy="723265"/>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6" grpId="1"/>
      <p:bldP spid="12" grpId="0" bldLvl="0" animBg="1"/>
      <p:bldP spid="12" grpId="1"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254250"/>
            <a:ext cx="4980940" cy="28682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今天我们要介绍的工具就是『机械臂』。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首先我们了解机械臂的作用吧！</a:t>
            </a:r>
          </a:p>
        </p:txBody>
      </p:sp>
      <p:sp>
        <p:nvSpPr>
          <p:cNvPr id="6" name="文本框 5"/>
          <p:cNvSpPr txBox="1"/>
          <p:nvPr/>
        </p:nvSpPr>
        <p:spPr>
          <a:xfrm>
            <a:off x="996950" y="1249045"/>
            <a:ext cx="5974080" cy="460375"/>
          </a:xfrm>
          <a:prstGeom prst="rect">
            <a:avLst/>
          </a:prstGeom>
          <a:noFill/>
        </p:spPr>
        <p:txBody>
          <a:bodyPr wrap="squar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2" name="图片 1" descr="49090ec4e8529714420037b9dc10fa23"/>
          <p:cNvPicPr>
            <a:picLocks noChangeAspect="1"/>
          </p:cNvPicPr>
          <p:nvPr/>
        </p:nvPicPr>
        <p:blipFill>
          <a:blip r:embed="rId2"/>
          <a:srcRect/>
          <a:stretch>
            <a:fillRect/>
          </a:stretch>
        </p:blipFill>
        <p:spPr>
          <a:xfrm>
            <a:off x="7109460" y="1709420"/>
            <a:ext cx="3759835" cy="4281805"/>
          </a:xfrm>
          <a:prstGeom prst="rect">
            <a:avLst/>
          </a:prstGeom>
        </p:spPr>
      </p:pic>
      <p:pic>
        <p:nvPicPr>
          <p:cNvPr id="9" name="图片 8" descr="20190621小学版人物集合-小飞_147"/>
          <p:cNvPicPr>
            <a:picLocks noChangeAspect="1"/>
          </p:cNvPicPr>
          <p:nvPr/>
        </p:nvPicPr>
        <p:blipFill>
          <a:blip r:embed="rId3"/>
          <a:stretch>
            <a:fillRect/>
          </a:stretch>
        </p:blipFill>
        <p:spPr>
          <a:xfrm>
            <a:off x="4881245" y="4555490"/>
            <a:ext cx="1812290" cy="1734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8818" y="3014028"/>
            <a:ext cx="5714365"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一、什么是机械臂</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本课思维导图</a:t>
            </a:r>
          </a:p>
        </p:txBody>
      </p:sp>
      <p:pic>
        <p:nvPicPr>
          <p:cNvPr id="2" name="图片 1"/>
          <p:cNvPicPr>
            <a:picLocks noChangeAspect="1"/>
          </p:cNvPicPr>
          <p:nvPr/>
        </p:nvPicPr>
        <p:blipFill>
          <a:blip r:embed="rId2"/>
          <a:stretch>
            <a:fillRect/>
          </a:stretch>
        </p:blipFill>
        <p:spPr>
          <a:xfrm>
            <a:off x="380048" y="2047240"/>
            <a:ext cx="11431905" cy="3333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机械臂简单介绍</a:t>
            </a:r>
          </a:p>
        </p:txBody>
      </p:sp>
      <p:sp>
        <p:nvSpPr>
          <p:cNvPr id="3" name="矩形 2"/>
          <p:cNvSpPr/>
          <p:nvPr/>
        </p:nvSpPr>
        <p:spPr>
          <a:xfrm>
            <a:off x="1016000" y="1475105"/>
            <a:ext cx="10160000" cy="16090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机械臂又称机械手，能模仿人手和臂的某些动作功能，用以按固定程序抓取、搬运物件或操作工具的自动操作装置，它可代替人的繁重劳动以实现生产的机械化和自动化。</a:t>
            </a:r>
          </a:p>
        </p:txBody>
      </p:sp>
      <p:pic>
        <p:nvPicPr>
          <p:cNvPr id="4" name="图片 3" descr="0fff3552a5c87e7691417a1f4ae7a8bf"/>
          <p:cNvPicPr>
            <a:picLocks noChangeAspect="1"/>
          </p:cNvPicPr>
          <p:nvPr/>
        </p:nvPicPr>
        <p:blipFill>
          <a:blip r:embed="rId2"/>
          <a:stretch>
            <a:fillRect/>
          </a:stretch>
        </p:blipFill>
        <p:spPr>
          <a:xfrm>
            <a:off x="894715" y="3470275"/>
            <a:ext cx="3175000" cy="2160270"/>
          </a:xfrm>
          <a:prstGeom prst="rect">
            <a:avLst/>
          </a:prstGeom>
        </p:spPr>
      </p:pic>
      <p:pic>
        <p:nvPicPr>
          <p:cNvPr id="5" name="图片 4" descr="4602fe9c1ec54f9406a0d721ef1946c6"/>
          <p:cNvPicPr>
            <a:picLocks noChangeAspect="1"/>
          </p:cNvPicPr>
          <p:nvPr/>
        </p:nvPicPr>
        <p:blipFill>
          <a:blip r:embed="rId3"/>
          <a:stretch>
            <a:fillRect/>
          </a:stretch>
        </p:blipFill>
        <p:spPr>
          <a:xfrm>
            <a:off x="4646930" y="3470275"/>
            <a:ext cx="2879725" cy="2160270"/>
          </a:xfrm>
          <a:prstGeom prst="rect">
            <a:avLst/>
          </a:prstGeom>
        </p:spPr>
      </p:pic>
      <p:pic>
        <p:nvPicPr>
          <p:cNvPr id="7" name="图片 6" descr="232518j8pzdrwrpp985by1"/>
          <p:cNvPicPr>
            <a:picLocks noChangeAspect="1"/>
          </p:cNvPicPr>
          <p:nvPr/>
        </p:nvPicPr>
        <p:blipFill>
          <a:blip r:embed="rId4"/>
          <a:stretch>
            <a:fillRect/>
          </a:stretch>
        </p:blipFill>
        <p:spPr>
          <a:xfrm>
            <a:off x="8048625" y="3726180"/>
            <a:ext cx="3248660" cy="1827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1c0e6f7-18f2-43fe-89b3-2f374bf4e162}"/>
  <p:tag name="TABLE_ENDDRAG_ORIGIN_RECT" val="446*233"/>
  <p:tag name="TABLE_ENDDRAG_RECT" val="78*316*446*233"/>
  <p:tag name="TABLE_AUTOADJUST_FLAG" val="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481a005d-3e79-44de-951e-53320dbe90d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c77d3ee-149e-4df0-a18b-f7356a346d49}"/>
  <p:tag name="TABLE_ENDDRAG_ORIGIN_RECT" val="598*226"/>
  <p:tag name="TABLE_ENDDRAG_RECT" val="201*286*598*226"/>
  <p:tag name="TABLE_AUTOADJUST_FLAG" val="1"/>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f5505b5e-53a9-4fa7-a8a3-3b8424358258}"/>
  <p:tag name="TABLE_ENDDRAG_ORIGIN_RECT" val="420*304"/>
  <p:tag name="TABLE_ENDDRAG_RECT" val="509*161*420*304"/>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815b24f-84ec-4b54-a392-6f7a85bb39ce}"/>
  <p:tag name="TABLE_ENDDRAG_ORIGIN_RECT" val="412*360"/>
  <p:tag name="TABLE_ENDDRAG_RECT" val="522*102*412*36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A2NDU4NDc5OCIsCiAgICJJbWFnZSIgOiAiaVZCT1J3MEtHZ29BQUFBTlNVaEVVZ0FBQVpRQUFBTHRDQVlBQUFBUEFKSTBBQUFBQ1hCSVdYTUFBQXNUQUFBTEV3RUFtcHdZQUFBZ0FFbEVRVlI0bk96ZGVWeFVaZjgvL3RjWkJrUlVORFd4TEwxZDBOTGJoVE9pSm1hNFpHN2x4NVd2M21obWFsZ3V1ZVJ5MXk4ejcrN1NUSE9wek5DN2xGd3lVWE5Oc1ZBalF4MUl6QzFSM0lFRUJXUWRadWI2L2FGemNtU1I1Y0NaZ2RmejhlQWhjK2FjbWZjTXlHdXVjOTdYT1FBUkVSRVJFUkVSRVJFUkVSRVJFUkVSRVJFUkVSRVJFUkVSRVJFUkVSRVJFUkVSRVJFUkVSRVJFUkVSRVJFUkVSRVJFUkVSRVJFUkVSRVJFUkVSRVJFUkVSRVJFUkVSRVJFUkVSRVJFUkVSRVJFUkVSRVJFUkVSRVJFUkVSRVJFUkVSRVJFUkVSRVJFUkVSRVJFUkVSRVJFUkVSRVJFUkVSRVJFUkVSRVJFUkVSRVJFUkVSRVJFUkVSRVJFUkVSRVJFUkVaSERrYlF1Z0lxdlk4ZU9ucm01dVlNQmRBWFFIa0I5QUk4QWNORzBNTWRoQVhBYlFBS0E0d0FPdWJxNmJvbU1qRXpUdGl5aWlvMkI0a1E2ZHV6b1pUS1o1a3FTOURJQUQ2M3JjVEtaUW9odjNOemM1a1ZHUmlacVhReFJSY1JBY1JJR2cyR0VFT0pMQU5VbFNVS25UcDNRdFd0WC9QT2YvMFQ5K3ZYaDZla0p2VjZ2ZFprT3dXdzJJeTB0RFFrSkNmampqejl3Nk5BaC9QYmJieEJDQUVDNkpFbXZHWTNHOVZyWFNWVFJNRkFjbnlUTDhyc0EzZ09BL3YzN0l5Z29DSTg5OXBpMlZUbVorUGg0ckZ5NUVqdDM3Z1FBU0pJMDEyZzB6Z2NndEsyTXFPSmdvRGl3VnExYXVWV3BVbVUxZ01BcVZhcUlqejc2U09yYXRhdldaVG0xUTRjT1lmYnMyU0luSjBjQ3NDNG5KMmZzcVZPblRGclhSVlFSOENDdUEzdnl5U2NYQVJoZnAwNGRmUEhGRjFMNzl1MjFMc25wTldyVUNKMDdkNVlPSGp5SXJLeXN0bnE5dm5wOGZQeVBXdGRGVkJGd2hPS2dmSHg4WHBJa2FYdXRXclhFdW5YcnBNY2ZmMXpya2lxVUd6ZHVZT1RJa1NJbEpVVUM4RkpVVk5RT3JXc2ljblljb1RnZ1gxL2ZKNFVRUHdLb3VuRGhRcWxWcTFaYWwxVGgxS2hSQTgyYU5aUDI3TmtEQUwyZmVPS0o5VGR1M0dCYk1WRXA2TFF1Z1BLeVdDeGZBSGdrTURBUWZuNStXcGRUWWZuNStlRmYvL29YQUR4eTd6MG5vbExnTGk4SDA2NWRPMStkVG5lMFljT0cyTFJwRTl6YzNMUXVxVUl6bVV3SUNBakFsU3RYSUlUd2pZNk9QcTUxVFVUT2lpTVVCNlBUNmQ0QmdOR2pSek5NeW9HYm14dGVmdmxsQUgrLzkwUlVNaHloT0pCMjdkcTEwK2wwMFY1ZVh0aStmVHRjWFYyMUxxbFN5TTNOeFVzdnZZUy8vdm9MUW9oMjBkSFJKN1N1aWNnWmNZVGlRSFE2M1NRQUNBd01aSmlVSTFkWFZ3UUdCZ0lBSkVtYXJIRTVSRTZMZ2VJZy9QMzk5UUFHNkhRNjlPL2ZYK3R5S3AwWFgzd1JPcDBPQUY0YU9uUW91eCtKU29DQjRpQlNVMU03QTZqVHJsMDdlSHA2YWwxT3BlUHA2WW0yYmRzQ1FOMExGeTUwMXJvZUltZkVRSEVRa2lUOUh3RHcxQ3Jhc2IzM3RwOEZFUlVQQThWeHZBZ3dVTFJrZSsrRkVDOXBYQXFSVTJLZ09JQjI3ZHJWQXRDc2R1M2FhTlNva2RibFZGcU5HalhDSTQ4OEFnRE5EQVpEVGEzcklYSTJEQlFINE9MaThrOEFhTktraWRhbFZHcVNKQ2svQTBtUy9xbHhPVVJPaDRIaUdOb0FRTk9tVGJXdW85S3ovUXlFRUcwMExvWEk2VEJRSEVOcm9PS01VQ3dXQytiT25RdXIxV3EzUERNekUrKzk5eDV5Y25JMHF1emhiSUZpdFZwYmExd0trZFBoTldNZGdCRENHNERESFQvWnRtMGI1cytmWCtUMWpVWWpBQ0FoSVFHUmtaRzJlUjJLa0pBUTVPVGtvRXFWS3FyV3FhYUdEUnNDQUNSSjh0YTRGQ0tudzBCeERMVUFPTno4a3dFREJ1REZGMThFQUhUbzBBRUhEeDVFMWFwVmxmdnpXd1lBVjY5ZXpUUGF1bkhqQmpadTNJaVFrQkJZclZhTUhUc1dDeGN1Uk4yNmRjditoUlREZlQrRFdscldRZVNNR0NpT29TWUFWS3RXVGVzNjdFaVNCQmVYdnllTjYzUTZ1OXY1TFh2bGxWZHcrdlJwU0pLRUxsMjZJQ3NyQzhlT0hjUDc3NytQd01CQTJDNFVObURBQUN4YXRBZ2ZmZlJSK2J5WUlycnZaOEF1TDZKaVlxQTRCb2NNbEpMNDMvLytoN2x6NTZKang0NTQvdm5uMGF0WEx5eGN1QkRIamgyRHhXTEJ6ei8vakR0MzdpQWpJd05wYVdrNGNlS0ViWWE2UTJDZ0VKVWNBOFV4VkpoQUFZQno1ODVoekpneFNFeE14T09QUDQ2ZVBYdkMyOXNiVHp6eEJPcldyWXZhdFd1alpzMmErT0dISDdCNjlXb3NXN1pNNjVJVjFhdFh0MzNMUUNFcUpnWUtGY2hnTU5qZGZ2YlpaL09zYy8reThlUEhZK1RJa1VoT1RrYkRoZzF4NE1BQk5HL2VITzNidDBmNzl1M3piTnVuVHgvMDZORkQvY0tKU0JNTUZNZVFDdURSakl3TWg3cW9scTFyeTJReTRabG5uc0hSbzBmdGpwY1lEQVljUG53WUhoNGV5cklUSjA2Z1JvMGFTRTlQeDVFalI1UlFNaGdNcUZldm50M2pwNlNrNE1pUkkrWHdTb291UFQzZDltMnFsblVRT1NNR2ltTlFBdVhlcVQ4Y3lzMmJOK0hwNlpubmdIeCsyclp0aTc1OSsrTGxsMTlHZW5vNjNuenpUUUIzcjR5NFo4OGV1M1dmZWVhWk1xbTNOREl5TW16Zk1sQ0lpb2tUR3gxREttRDN4OHloL1BiYmIyalZxbFdSMXg4N2RpenExNjhQazhtRXVMaTRNcXhNZlF3VW9wSmpvRGlHRkFCSVMwdlR1bzQ4TGw2OGlDKysrQUxEaHc4djhqYmJ0bTFEU2tvS2dvS0NNR0hDQkZ5OGVMRU1LMVRYZlQrREZDM3JJSEpHM09YbEFDUkpPaStFNkhINThtWDQrdnBxWFk1aSsvYnRXTHg0TWNhUEh3OC9QNzhpYmJOaHd3Wjg5OTEzK1BMTEwxR3ZYajIwYWRNR1RabzBRVzV1TGdZTUdGREdGWmZlbFN0WEFBQkNpUE1hbDBMa2RCZ29qdUVrQUlmN0pPL2w1WVZQUC8wVVBqNCsrZDQvZnZ4NHVMcTYyaTM3eHovK2dlRGdZTlNwVXdjQTBMSmxTd0IzdThHV0xGbGl0KzdVcVZQTG9PclN1WERoQWdCQXA5T2QxTGdVSXFjamFWMEFBUWFEb1lzUTRuRDc5dTN4NVpkZmFsMU9wVForL0hnWWpVYm9kTG91eDQ4Zmo5QzZIaUpud21Nb0RzQmlzZndCT040SXBiSVJRaWcvQXlIRUh4cVhRK1IwR0NnTzRQZmZmMDhCRUh2cjFpMWN2bnhaNjNJcXJjdVhMK1AyN2RzQUVHczBHdG5sUlZSTURCVEhzUU1BRGgwNnBIVWRsWmJ0dlpjazZRZU5TeUZ5U2d3VUJ5R0UyQVl3VUxSa2UrOXRQd3NpS2g0R2lvT29XYlBtcndDU2Z2LzlkNGVjajFMUjJjNThEQ0NwYWRPbXYycGRENUV6WXFBNGlQRHdjRE9BSDZ4V0szYnUzS2wxT1pYT2poMDdiSmNzL21IejVzMFdyZXNoY2tZTUZBZGl0VnFYQTNjdmxadWJtNnQxT1pXR3lXUkNTRWdJQUVBSTRUam4waWR5TWd3VUIvTDc3Ny8vRHVDSHhNUkU3TjY5Vyt0eUtvM2R1M2ZqcjcvK2dpUkoyNk9qbzA5b1hRK1JzMktnT0JnaHhId0ErUHJycjJFeW1iUXVwOEl6bVV6NDVwdHZBUHo5M2hOUnlUejhmT1JVcmhJU0VtNDg5dGhqdnFtcHFjMXpjbkljOGhUdkZjblNwVXZ4eXkrL0FNQ3VxS2lvVDdTdWg4aVpjWVRpZ0Z4Y1hDWUF1QjBTRW9LSUNKNzlvNnhFUkVUZzIyKy9CWURiWnJNNVNPdDZpSndkeitYbG9HUlpmaEhBRDdWcTFSTHIxcTJUSG4vOGNhMUxxbEJ1M0xpQmtTTkhpcFNVRkFuQVMxRlJVVHUwcm9uSTJYR1hsNE9LajQvLzg3SEhIcXVWblozOXpMNTkrMkF3R1BEb280OXFYVmFGY1ByMGFiejIybXU0ZmZ1MkJHQkpWRlRVY3Excklxb0lHQ2dPckhidDJqL3I5ZnAvWkdWbHRkMjllN2Z3OXZhV0dqVnFwSFZaVHUzUW9VT1lQSG15U0U5UGx3Q3N5OG5KbVh6ejVrM09PeUZTQVhkNU9UN0pZREQ4ZjBLSWVRRFFyMTgvVEpnd0FZODk5cGpXZFRtVitQaDRmUEhGRjlpMWF4Y0FRSktrZDQxRzQzOEFDRzBySTZvNEdDaE93bUF3akJCQ2ZBbWd1aVJKNk5TcEU1NTk5bG0wYnQwYTlldlhoNmVuSi9SNlhpOE5BTXhtTTlMUzBwQ1FrSUNUSjAvaThPSEQrTzIzM3lDRUFJQjBTWkplTXhxTjY3V3VrNmlpWWFBNGtZNGRPM3JsNXVhK0MyQTBBQStOeTNFMm1RQytkblYxZlQ4eU1qSlI2MktJS2lJR2loUHEyTEdqWjI1dTdtQUF6d0pvRDZBK2dOcmdNVEViQzRCYkFCSUFIQWR3Mk5YVmRVdGtaQ1RQdWtsRTVBeGtXUmF5TFBPWUJGRWx4WW1OUkVTa0NnWUtFUkdwZ29GQ1JFU3FZS0FRRVpFcUdDaEVSS1FLQmdvUkVhbUNnVUpFUktwZ29CQVJrU29ZS0VSRXBBb0dDaEVScVlLQlFrUkVxbUNnRUJHUktuaTJZU3FSTm0zYVBLSFg2OTk1WVBGcjkvNzk4djZGWnJQNVB6RXhNZGZLcHpJaTBnb0RoVXBrNk5DaExyR3hzZGNsU2ZJcWJEMGhSR0t6WnMwYWJONjhtWmZaSmFyZ2VQME1LcEhUcDArTEJnMGFOTVhkNjdFVVp0MkJBd2QybGtkTlJLUXRIa09oRXJOYXJWdUtzRnBSMWlHaUNvQ0JRaVdtMCtrT0NpRnVGYkpLY3MyYU5RK1dXMEZFcENrR0NwV1kwV2pNbFNScGV5R3JiQThQRHplWFcwRkVwQ2tHQ3BXS0pFa0Y3dExTNlhUYzNVVlVpVEJRcUZSU1UxUERBS1RsYzFkYVNrcktnZkt1aDRpMHcwQ2hVb21OamMwUlF1VFh4YlVqTmpZMnA5d0xJaUxOTUZDbzFBclk3Y1hkWFVTVkRBT0ZTazJTcEwwQU11OWJsQ2xKMG85YTFVTkUybUNnVUtrWmpjWk1BSHRzdHlWSjJuMXZHUkZWSWd3VVVvVVFRdG5GVmNRSmowUlV3VEJRU0JWdWJtNjdiTjk3ZUhqc0tteGRJaUtpUXNteXZFT1c1Uiswcm9PSXRLSFh1Z0NxVUxaSWtpUzBMb0tJdE1IVDF6c0FIeCtmU0VtU09taGRCLzFOQ0JFZUhSM2RUZXM2aUp3Smo2RTRBSWFKNDVFa3lWL3JHb2ljRFhkNU9SQ2owYWgxQ1FUQVlEQm9YUUtSVStJSWhZaUlWTUZBSVNJaVZUQlFpSWhJRlF3VUlpSlNCUU9GaUloVXdVQWhJaUpWTUZDSWlFZ1ZEQlFpSWxJRkE0V0lpRlRCUUNFaUlsVXdVSWlJU0JVTUZDSWlVZ1VEaFlpSVZNRkFJU0lpVlRCUWlJaElGUXdVSWlKU0JRT0ZpSWhVd1VBaElpSlZNRkNJaUVnVkRCUWlJbElGQTRXSWlGVEJRQ0VpSWxVd1VJaUlTQlVNRkNJaVVnVURoWWlJVk1GQUlTSWlWVEJRaUloSUZReVVDaVkxTlJVbWs4bHVXWHg4UEhidjNsM29kaWRQbnN5ejdOeTVjOGpLeWlwd20rN2R1eGU3dm9DQWdIeVhuenQzRG1QR2pNR21UWnNLZmM3N3BhU2tZUDM2OWNXdWdZaktobDdyQWtoZDY5YXRRM0p5TXViT25hc3MrK1dYWDVDUmtWSG9kaE1uVHNUQmd3ZnRsdTNldlJ2dTd1NllNR0hDUTUvWGFyWEN6ODh2ei9JalI0N1kzVTVMUzh0M2U3MWVENHZGQXAxT2grRGdZRXlhTkFrQU1IejRjTlNvVVVOWjcvVHAwOWkzYng4bVRwd0lBSWlOalVWWVdCZ0F3TnZiRzNQbXpIbG9yVVJVTmhnb0ZjeUVDUlB3K3V1dlkrL2V2Vmk2ZENrQUlDa3BDWFhyMXNXbVRadnMxaDA3ZGl3R0R4NXN0Mnp5NU1tNGZQbXkzYks5ZS9jcTMyL2Z2ajNmNXhWQ3dHUXl3V2cwQWdBc0ZnczZkT2hRNUxyMWVqM01aak1HRHg2TXVMZzRaYm5aYkliWmJMWmIxOFBEQXg5ODhBRTJiZHFFTld2V0lDUWtCRldyVnMzeldvaW9mREZRS2hnWEZ4Y3NXYklFcnE2dTZOMjdOeTVkdW9SUFB2a0V5NWN2eDdCaHc3Qng0MGJvZEgvdjZiVHR0c3JJeUVEMzd0M3gwMDgvNGZ2dnY4ZWRPM2Z3eWl1dkFBQU9IVHFFUFh2MjRNTVBQd1FBTEZ5NEVCRVJFVWhOVGNXQUFRTUFBS0dob1lYV05YMzZkSnc3ZHc1SlNVa1lNR0FBSG5ua0VidlJpdFZxUlh4OFBJWU1HV0wzZUJhTEJXdldyRkhXZSsrOTkzRDA2RkdzWExrU2lZbUppSW1Kd1prelovRFVVMDloMTY1ZGR1c1NFVlU2c2l3TFdaWkZXWmc5ZTdhSWpvNFdRZ2doeTdJd204MzVydGUxYTFmbCs0eU1EREZseWhTUmxaVWxrcEtTeE1DQkEwVnNiS3pkK3VmUG43ZXIyV3cyRjNwYkNDRU9IandvdW5idEtzTEN3b1FRUWdRRUJDai9abVJraU42OWV3c2hoTmk0Y2FNUVFvaXpaOCtLYWRPbWlUNTkrb2h4NDhhSmNlUEdpVDU5K3RnOTVzQ0JBNHYrWmhTUjdlZWg5ZThGa2JQaENLVUMrZjc3NzdGOCtYS2twNmNydTU3Q3dzTHcrKysvSyt2MDc5OWYrZDdOemMxdUY5WTMzM3hqZDN2RWlCSEs5Mis5OVJZQVlNMmFOYWhWcTVaeTNHTERoZzNvMzc4L1BEdzhIbHJmZ1FNSDRPYm1odDI3ZDZOSGp4N0t3ZmVzckN4NGVIZ2dPenNibVptWk9INzhPQUlDQWhBU0VvTCsvZnZqeG8wYldMVnFGWUM3eDFRQVlNeVlNUUNBaElRRTVmc3VYYm9vM3hOUitXT2dWQ0JEaGd6QmtDRkRZREFZbEdYSGpoMVR2amNZRE5pNWN5ZGNYRnlVWlgvOTlSZk9uRG1EN094cy9QVFRUL2pxcTY5UXAwNGRIRHg0RUQvLy9EUGVlKys5UE0rVG01dUxvMGVQd3RQVEV4YUxCYU5HalVKd2NMRGQ0ejdvMXExYlNFcEtnbDZ2UjFCUVVMN3JWSzFhRlVhalVhay9NREFRelpzM3g5cTFhekYrL0hnQWdMdTdPd0FvdTdibXpadG4xNEJBUk5waG9GUmlTVWxKQ0FnSVFLZE9uZURtNW9aMjdkcGgzTGh4QUlDYk4yL0MzZDBkZ3dZTnN0c21ORFFVVzdac1FZY09IWERwMGlVRUJnYWlhOWV1a0NRSjFhdFhML0M1VnE5ZWpiNTkrMkxGaWhYdzl2YkdnQUVEa0pDUW9Qejc5dHR2dzh2TEM2R2hvWmc5ZXpZQW9FV0xGZ0NBV3JWcUlUVTFGUUFnU1ZLZVVjam8wYVB4OWRkZnEvVzJFRkVKTVZBcXNENTkrdVJaZHY4dUx5OHZMeHc0Y0FBNm5RN1BQZmNjcGs2ZGlxbFRwMkxCZ2dWNDVKRkhsRkhCekprejRlL3ZqNzU5K3dJQTR1TGk4UHJycitPNzc3NERBRFJzMkJCSGp4NUZ3NFlOODYzajRNR0RPSDM2TktaTm00WVZLMVlBdUx0N2JlclVxZmpmLy82SEFRTUc0SU1QUHNEOCtmTng4K1pOZUhsNTJXMS85dXhaN05tenAxaXZrNGpLSHdPbEFudndqM0IrdTd3ZWxKS1NncjE3OTJMUW9FRzRmZnMyWW1OajhlZWZmK0svLy8ydnNzN01tVFB6UEVaWVdKamRycmI3N2R1M0R3RUJBWGJibkR0M0RrMmFORkZ1bTgxbVhMMTZGUys4OEFLMmJ0MktObTNhb0duVHBzcjloUjBidVgzN2RvSDNFVkg1NFV6NUN1VDI3ZHQ0ODgwMzRlbnBpYzgvL3h3M2I5NHM5bVBVcWxVTE8zZnVSTldxVlRGbzBDQk1tellOUVVGQjBPdi8vdXp4WUpoY3ZIZ1J1M2J0d2tzdnZhUXNreVFKa2lRaFBUMGRGeTVjUU9QR2plMjIyYkpsaXpLeXNGcXRtREZqQnJ5OXZSRVRFNE80dURoSWtsVHMyb2xJV3h5aFZDQ1JrWkdvV2JNbWR1L2VqZURnWUx6NjZxdTRjK2NPWEZ4YzRPcnFpdnIxNjZOUG56N0l6YzJGeFdKQml4WXRzR3paTXFTbnA4UFYxUlhBM1puc3YvNzZLNDRkTzRZYU5XcWdlL2Z1V0xSb0VZNGZQNDV4NDhibDJSMTE1ODRkVEpreUJVT0dERUdqUm8yVTVUcWREcDA3ZDRhL3Z6OWF0MjROYjI5djViNFRKMDZnV3JWcWFOKyt2Ykx1eUpFallUQVlNR1BHRE1URXhPQ05OOTZ3ZTU3ODVwZFlMQmFZVENiMDY5ZFB0ZmVRaU1pcHFUVVB4V0t4Q0l2Rmt1L3luSndja1ptWktYSnljdXptb3ZUbzBVTjA2dFJKTEY2OFdPelpzMGY0K3ZxSzBhTkhpeTFidG9pY25Cd2hoQkJwYVduaTg4OC9GeU5IanJSNzNMMTc5d29oaEFnUEQ4LzNlZk96WjgrZUF1c1VRb2prNUdUeDg4OC8yeTJ6elUrNW45VnFGUUVCQVdMZ3dJRmk2ZEtsUlhydW91SThGS0tTNFg0RkIyRDc0MldiTzZLbGpJd01WS3RXTGQvN3JGYXIzU3o3aXNwMkxDZ3FLb3IvUDRpS29lTC9kYUJpS1NoTUFGU0tNQ0dpa3VOZkNDSWlVZ1VEaFlpSVZNRkFJU0lpVlRCUWlJaElGUXdVSWlKU0JRT0ZpSWhVd1VBaElpSlZNRkNJaUVnVkRCUWlJbElGQTRXSWlGVEJRQ0VpSWxVd1VJaUlTQlVNRkNJaVVnVURoWWlJVk1GQUlTSWlWVEJRaUloSUZRd1VJaUpTQlFPRmlJaFV3VUFoSWlKVk1GQ0lpRWdWREJRaUlsSUZBNFdJaUZUQlFDRWlJbFV3VUlpSVNCVU1GQ0lpVW9WZTZ3TG9id2FEUWVzU2lJaEtqQ01VQnlDRUNOZTZCckluaERpcWRRMUVSSldXTE10Q2xtV2hkUjFFcEEyT1VJaUlTQlVNRkNJaVVnVURoWWlJVk1GQUlTSWlWVEJRaUloSUZRd1VJaUpTQlFPRmlJaFV3VUFoSWlKVk1GQ0lpRWdWREJRaUlsSUZBNFdJaUZUQlFDRWlJbFV3VUlpSVNCV1MxZ1dRYzJyVHBzMFRlcjMrblFjV3YzYnYzeS92WDJnMm0vOFRFeE56clh3cUl5S3RNRkNvUklZT0hlb1NHeHQ3WFpJa3I4TFdFMElrTm12V3JNSG16WnN0NVZVYkVXbkRSZXNDeURtZFBuMWFOR2pRb0NtQTlnOVpkZDJCQXdkMmxrZE5SS1F0SGtPaEVyTmFyVnVLc0ZwUjFpR2lDb0NCUWlXbTAra09DaUZ1RmJKS2NzMmFOUStXVzBGRXBDa0dDcFdZMFdqTWxTUnBleUdyYkE4UER6ZVhXMEZFcENrR0NwV0tKRWtGN3RMUzZYVGMzVVZVaVRCUXFGUlNVMVBEQUtUbGMxZGFTa3JLZ2ZLdWg0aTB3MENoVW9tTmpjMFJRdVRYeGJVak5qWTJwOXdMSWlMTk1GQ28xQXJZN2NYZFhVU1ZEQU9GU2syU3BMMEFNdTlibENsSjBvOWExVU5FMm1DZ1VLa1pqY1pNQUh0c3R5VkoybjF2R1JGVklnd1VVb1VRUXRuRlZjUUpqMFJVd1RCUVNCVnVibTY3Yk45N2VIanNLbXhkSWlLaVFzbXl2RU9XNVIrMHJvT0l0S0hYdWdDcVVMWklraVMwTG9LSXRNSFQxenNBSHgrZlNFbVNPbWhkQi8xTkNCRWVIUjNkVGVzNmlKd0pqNkU0QUlhSjQ1RWt5Vi9yR29pY0RYZDVPUkNqMGFoMUNRVEFZREJvWFFLUlUrSUloWWlJVk1GQUlTSWlWVEJRaUloSUZRd1VJaUpTQlFPRmlJaFV3VUFoSWlKVk1GQ0lpRWdWREJRaUlsSUZBNFdJaUZUQlFDRWlJbFV3VUlpSVNCVU1GQ0lpVWdVRGhZaUlWTUZBSVNJaVZUQlFpSWhJRlF3VUlpSlNCUU9GaUloVXdVQWhJaUpWTUZDSWlFZ1ZEQlFuRmh3Y2pPM2J0OXN0RTBKZ3hvd1ppSXlNTEhDNzdPeHNyRjI3RnBtWm1VVjZudTdkdXhlN3RvQ0FnSHlYbnp0M0RtUEdqTUdtVFp1UWxaVlZwTWRLU1VuQit2WHJpL3pjVnFzVjgrZlBoOVZxTGZJMlJGUjZlcTBMb0pLTGlZbkJxNisrYXJkc3laSWxxRk9uRHI3Ly9uczBhZElFano3NmFKN3RYRjFkY2ZYcVZjeWNPUlBMbGkyRFRsZjB6eFZXcXhWK2ZuNTVsaDg1Y3NUdWRscGFXcjdiNi9WNldDd1c2SFE2QkFjSFk5S2tTUUNBNGNPSG8wYU5Hc3A2cDArZnhyNTkrekJ4NGtRQVFHeHNMTUxDd2dBQTN0N2VlTzIxMXpCdzRNQThqMy93NEVGWXJWWnMyN1lOYjcvOWRwRmZGeEdWSGdQRkNXM2N1Qkdob2FHNGV2VXFybDI3QnIxZWp3MGJObURod29Vd204MTQrKzIzRVI4Zmp6bHo1dURmLy80M21qUnBZcmU5aTRzTDVzeVpnNkNnSUd6ZXZMbkEwVVIraEJBd21Vd3dHbzBBQUl2RmdnNGRPaFI1ZTcxZUQ3UFpqTUdEQnlNdUxrNVpiamFiWVRhYjdkYjE4UERBQng5OGdFMmJObUhObWpVSUNRbEIxYXBWTVhqd1lBQjN3eU0vVnFzVmtpUVZLeWlKcVBRa3JRc2dRSlpsQVVENUkxMFVwMDZkd3FwVnE3QjA2VkpjdTNZTi8vNzN2NUdkblcyM3pxMWJ0MUN2WGowTUdUSUVnd1lOeXZNWTI3WnR3NmVmZm9vZmZ2Z0JucDZlZWU1ZnVIQWhJaUlpY08zYU5Uenh4Qk1BZ05EUVVIVG8wQ0ZQb05odVQ1OCtIZWZPblVOaVlpSWVmL3h4UFBMSUkzYWpGYXZWaXZqNGVEUm8wRUI1UEFBWU5HaVE4ajBBdlBmZWUramJ0eTlXcmx5SnhNUkVlSGw1NGN5Wk0zanFxYWNnU1JMV3JGbVRwOTZ6WjgvaWxWZGVBUUNZVENhNHVia3AzKy9ldlJ0ZVhsNUZlbThOQmdNQUlDb3FpdjgvaU1pNXlMSXNaRmtXeGZIWlo1K0pyVnUzaW9FREI0cExseTZKYjcvOU50LzFMbDI2Sk02ZlA1L3ZmVE5uemhROWUvWVVuMzMyV1lIUGMvNzhlYnZhekdaem9iZUZFT0xnd1lPaWE5ZXVJaXdzVEFnaFJFQkFnUEp2UmthRzZOMjd0eEJDaUkwYk53b2hoRGg3OXF5WU5tMmE2Tk9uanhnM2Jwd1lOMjZjNk5Pbmo5MWpEaHc0c01BYUg1U1dsaWE2ZE9taTNPN1dyWnRJVGs0dTh2YTJuNGZXdnhkRXpvYTd2SnpVenovL2pPRGdZS3hkdXhhTkdqWENKNTk4Z2gwN2RnQUFubnp5U1RScDBnUkJRVUg0NUpOUHNHelpzanpicDZXbDRaZGZmc0h5NWNzeGZmcDBqQm8xQ3RXclY4K3pudTI0eFlZTkc5Qy9mMzk0ZUhnOHRMWURCdzdBemMwTnUzZnZSbzhlUFpTRDcxbFpXZkR3OEVCMmRqWXlNek54L1BoeEJBUUVJQ1FrQlAzNzk4ZU5HemV3YXRVcUFIZVBxUURBbURGakFBQUpDUW5LOTEyNmRNRTMzM3dENE83b1F3aUJLbFdxQUFBMmJkb0VTWkxnN3U2dTFHTTJtNkhYODFlZHFLenhmNWtUdW5YckZxNWN1WUpYWG5rRk4yN2N3S0JCZzZEWDYvSGRkOThCQUlZTkc0WkxseTRoS0NnSWx5OWZ6dmN4dnZ2dU94Z01Cc2l5ak02ZE8yUGR1bldZTUdHQzNUcTV1Yms0ZXZRb1BEMDlZYkZZTUdyVUtBUUhCOFBGeGFYUTJwS1NrcURYNnhFVUZKVHZPbFdyVm9YUmFGUjJMUVVHQnFKNTgrWll1M1l0eG84ZkR3QktJTmgyYmMyYk53OXo1ODVWSHNNV0x1UEhqOGZRb1VQeC9QUFBLL2Y5OGNjZnFGMjd0dDNyc0FVT0VaVWRIclYwUXJWcjEwWmtaQ1JDUTBQeCtPT1BJelEwRk5uWjJYajU1WmZ4OHNzdlAzVDdXN2R1WWQyNmRVcUgyR3V2dllZTkd6YmcrdlhyZHV0dDJiSUZIVHAwZ0NSSkNBd014TktsU3lGSlVyNGpHWnZWcTFlamI5KytBTzUyWXcwWU1BQUpDUW5LdjIrLy9UYTh2THdRR2hxS2J0MjZBUUJhdEdnQlNaSlFxMVl0NWVDOEpFa1lNMmFNOG5YNThtV01IajNhN3JtaW82T1JtSmlJN3QyN1krSENoYkJZTEFEdXRpYmJHaEdFRURDYnpYQjFkUzNhbTB0RUpjWkFVVUdyVnExOGh3NGQ2cWJWODJka1pNRGQzUjNmZlBPTnNpdW9JRUlJeko4L0gxMjZkRUhidG0wQkFBMGJOc1RBZ1FNeGI5NDh1N2tiY1hGeHlxNG4yM3F4c2JGbzJMQmh2bzk5OE9CQm5ENTlHcjE3OTFhV2ZmUE5OMmpac2lXMmI5K08rdlhyNDRNUFBrQ1RKazFnc1ZqeUhDUS9lL1lzMXF4WlUrQlhZbUtpc3E3VmFzV1NKVXN3WnN3WXVMaTRJQ2NuQnhFUkVRQ0FRNGNPS1oxbldWbFpjSFYxWmNjWFVUbmdMaThWVktsUzVldlkyTmluWkZrK0MrQWJUMC9QWmVIaDRka1AzYkNFamg0OWl0RFFVQ1FsSmVINjllc1lQWG8wVWxOVGxkMUFoVm14WWdYT256K2ZaNkxnaEFrVE1HTEVDQ3hhdEFnelo4NEVBTXljT1RQUDdxMndzREJsVjlXRDl1M2JoNENBQUx0dDdoOHRBSGVQWjF5OWVoVXZ2UEFDdG03ZGlqWnQycUJwMDZiSy9ZVzlodHUzYnl2Zno1OC9IOWV1WFVQdDJyV3hhOWN1NlBWNjdObXpCMDgrK1NTaW82TXhmLzU4QUVCbVptYVJqdnNRVWVueFk1dEtKRW5TQVdnSllFRnFhbXFtTE10L3RtL2YvcjFtelpybDdjY3RwYlp0MjJMMjdObFl0V29WR2pSb2dNMmJONk5XclZyS0oza0F5dkVVRzR2RmdvOC8vaGlob2FGWXVuUnBualpoZDNkM2ZQenh4OWkxYXhmZWZmZGRaR1JrNUFtVGl4Y3ZZdGV1WFhqcHBaZnVmOTJRSkFucDZlbTRjT0VDR2pkdWJMZk5saTFiMEtkUEh3QjNSeFV6WnN5QXQ3YzNZbUppRUJjWEIwa3FXV2R1OCtiTjRlZm5oK2pvYU55K2ZSdnQyclZEaXhZdE1ILytmSXdZTVFKVnFsUkJibTR1enB3NVkzYzhoWWpLRGtjb1pVQzYrMWZTMjJxMXp2WDA5SHpYeDhmbnNpUkpteVZKV21nMEdwTksrL2hWcWxUSjl5Q3p4V0pCZG5ZMjNOM2RjZm55WmVoME9tVnV5ckpseXhBZUhvN2c0R0M3RWNIOW1qWnRpczgvL3h4VHAwN0ZtalZybEZuc0FIRG56aDFNbVRJRlE0WU1RYU5HalpUbE9wME9uVHQzaHIrL1AxcTNiZzF2YjIvbHZoTW5UcUJhdFdwbzM3NjlzdTdJa1NOaE1CZ3dZOFlNeE1URTRJMDMzckNySWIvNUpSYUxCU2FUQ2YzNjlWT1czYjhyenAzOUFjNEFBQ0FBU1VSQlZHYjU4dVd3V3ExNDlkVlhFUkVSZ2VuVHAwT3YxMlBHakJuNXZsNGlVaGNuYnFsQWx1VlR1RHM2S1lyclFvaXQ3dTd1SHgwNWN1VDZ2ZTJMUGJIUkpqZzRHR1BIamtWSVNBaDhmWDBSSFIyTjl1M2JZL1BtelRoOStqVDgvUHdRRkJTRXRMUTBDQ0ZRczJiTmh6NW1Ta29LcWxldnJyVGEvdmpqajNqaGhSZHc4T0JCUFB2c3MwVTZIckYzNzE3MDZ0VUxBUEpkLzlhdFc0aUppWUcvdjcreXJFK2ZQdGl6WjQvZGVrSUlEQjgrSENhVENmNysvcGc4ZVhLQnozbnIxaTNvOVhwbDlHVTJtNkhUNllwOS9JUVRHNGxLeHFuL3cvajQrRVJLa2xUMDgzNDRHQ0ZFb2s2bjJ5bUVlQlVvV2FDUStoZ29SQ1hqMU1kUW5EbE1BT1dUTzJka0UxR0ZVQ0dPb2FqMVNkSzI2Nm00ajFlY1hWNlNKRjJ6V3ExYnExZXYvdUhodzRmajcyMC90dGpGRWhFNUdLY2VvVGdKSVlTNEpFblNBa21TSGpVYWpVOUdSMGRQdG9XSk03aDgrVEttVDU4T0FQanJyNy95UFNEK29PRGdZRnk1Y3FXc1N5TWlCMUloUmlpT1JnZ2hkRHJkZVVtUzFxZWtwQ3lKalkzTi8rSWdUaUlzTEV4cHZkMi9meitlZnZycFF0ZS9lUEVpUWtOREVSZ1lxQ3d6R0F4NTJuZlQwOVB6WEVlRmlKd1hBMFVsUWdncmdETTZuZTVyVDAvUEZXVTVzYkU4Q1NHd1k4Y092UGZlZTdCYXJmaisrKzl4Ky9idGZJUGcrZWVmeDdScDAvRFZWMTloNHNTSnlNek14THg1OHpCeDRrUzR1YmxoLy83OWR1cy84OHd6NWZVeWlLZ2NNRkJVa0pPVE03cGx5NVluTm0vZWJOSzZGclVkT1hJRTE2OWZSN3QyN2JCcjF5N1VxVk1IVzdkdWhhK3ZMNDRkTzVabmZhUFJpT1RrWlBUdDJ4Zno1OC9IaFFzWGlud2RFaUp5Ymd3VUZadzZkZXJZcVZPbnRDNmpUTmhPSjMvbnpoMHNYNzRjQ3hZc0tIVDlqUnMzNHRxMWF4Z3hZZ1JpWTJPeGV2VnE1U3FOVTZaTUtZK1NpVWdqREJRcTBJOC8vcWhjeThSaXNTQXdNRkE1b1NRQTVaUXFObDkvL1RYbXpac0h2VjZQeVpNblkvanc0V2pkdWpXQXU1Y2RmbkJTNHYzSFdJakkrVEZRcUVEYnQyL0h1SEhqTUdmT0hOU3FWU3RQQUR3NHE5MW0zNzU5U0V0THc4U0pFNVZsa2lRVmVNb1hJcW9ZMkRaTUJSby9mang2OXV4WnJHMnVYTG1DRHovOEVMMTY5Y0ttVFp1d2J0MjZNcXFPaUJ3TlJ5aFVvSGJ0MmhWN200U0VCTFJzMlJLSmlZbG8wS0FCV3JhOE85L1RaREtoZi8vK2FwZElSQTZFZ1VJbDl1QXhsUC84NXovbzBLR0RjbkdyVzdkdTRlTEZpd0FBTnpjMzdOeTUwMjU5dGcwVFZTd01GQ3F4L0k2aDdObXpCOXUyYmNOZmYvMkZSeDk5RksxYnQxWk9YMDlFRlJzRGhWVFZwazBidEc3ZEdrODg4UVNBdTVNZGYvamhCNWhNSmp6Ly9QTjI2NXBNSmt5ZVBCbkxsaTNUb2xRaVVoa0RoUjdxMVZkZkxkSXlBR2pRb0lIZDdRZG54eE5SeGNVdUwzcW9vS0NnSWkwam9zcU5nVUpFUktwZ29CQVJrU29ZS0VSRXBBb0dDaEVScVlLQlFrUkVxbUNnRUJHUktoZ29SRVNrQ2dZS0VSR3Bnb0ZDUkVTcVlLQVFFWkVxR0NoRVJLUUtCZ29SRWFtQ2dVSkVSS3Bnb0JBUmtTb1lLRVJFcEFvR0NoRVJxWUtCUWtSRXFtQ2dFQkdSS25oTmVRZGlNQmkwTG9HSXFNUTRRbkVBUW9od3JXc2dlMEtJbzFyWFFPUnNPRUp4QU5IUjBkMjBya0VOc2l3TEFJaUtpcEswcm9XSXloOUhLRVJFcEFvR0NoRVJxWUtCUWtSRXFtQ2dFQkdSS2hnb1JFU2tDZ1lLRVJHcGdvRkNSRVNxWUtBUUVaRXFHQ2hFUktRS0Jnb1JFYW1DZ1VKRVJLcGdvQkFSa1NvWUtFUkVwQW9HQ2hFUnFhTFNucjVlQ0NFS3U3dXdiU1ZKNHVuWmlZZ2V3QkVLRVJHcGdvRkNSRVNxWUtBUUVaRXFLdTB4Rkp2dTNidm5XWmFlbmc0M056ZTR1Ym5aTFI4NGNDQW1UWnBVWHFVUkVUbVZTaDhvUC8zMGs5M3QwTkJRZlB2dHQvanFxNjlRdTNadGphb2lJbkkrbFQ1UWJISnljckI0OFdLY1BIa1NseTVkd280ZE8zRHExQ21NSFRzV3paczMxN284SWlLSHgyTW9BQ0lqSXpGOCtIQmtabVppOWVyVkFJRGh3NGVqVTZkT21ESmxDbWJObW9VclY2NW9YQ1VSRVpVWldaYUZMTXVGemhrcGlCQkNYTHg0VVV5WU1FSDA2dFZMN051M1Q5aklzaXpNWnJNUVFvaXNyQ3l4WXNVSzRlZm5KeFl2WGl3ZU1uK2xVaXZOejRPSW5GK2wzdVZWczJaTnlMS01SWXNXd2NQRFExbnU3KzhQMjl4RmQzZDN2UEhHRytqZnZ6K01ScU5XcFRxY05tM2FQS0hYNjkvSjd6NVpsbGZlZjl0c052OG5KaWJtV3ZsVVJrUmFjZW9aMzdaUHcxRlJVY1YrSGZlUE5IeDlmVkdqUm8wQzE3MXo1dzRpSWlLVXJpL09sQWVHRGgzcUVoc2JlMTJTSksvQzFoTkNKRFpyMXF6QjVzMmJMZVZWR3hGcG8xS1BVR3lzVml2Mjd0MmJwMDNZeG1Bd2xITkZqbS96NXMwV2c4R3dWUWdSOUpCVlF4a21SSlVERDhwVGlWbXQxaTFGV0swbzZ4QlJCY0JBb1JMVDZYUUhoUkMzQ2xrbHVXYk5tZ2ZMclNBaTBoUjNlZDB6WU1BQXJVdHdPa2FqTVZlVzVlMEFYaWxnbGUzaDRlSG04cXlKaUxURFFNSGRycTRGQ3haQXI4Ly83Wmd6Wnc1ME9nN204aU5KMGhZaFJMNkJvdFBwdUx1THFCSng2bTRsdGJxOGlvdGRYbjlyMXF4WkZVOVB6NzhBZUQ1d1YxcGFXbHE5Mk5qWUhDM3FJcUx5eDQvZFZDcXhzYkU1UW9pZCtkeTFnMkZDVkxsVTJrQ1I4bUV3R0dBd0dQSzk3MzVhMSs1b0pFbktiOWNXZDNjUlZUS1ZObEJJUFpJazdRV1FlZCtpVEVtU2Z0U3FIaUxTQmdPRlNzMW9OR1lDMkdPN0xVblM3bnZMaUtnU1lhQ1FLb1FReWk2dUlrNTRKS0lLaG9GQ3FuQnpjOXRsKzk3RHcyTlhZZXNTVWNYRVFDRlZSRVpHcGdIWUNXQkhSRVRFSGEzcklhTHl4NG1OcEtZdGtpVHhlaWhFbFJRRGhWUWh5L0xUa2lSOUlJUjRYSmJsbzFGUlVXZTBycW15OFBIeGlaUWtxWVBXZGREZmhCRGgwZEhSM2JTdW83eHhseGVWbXNGZ0dBcmdxQkRpOFh1TGp2cjQrQXpSc3FiS2hHSGllQ1JKOHRlNkJpMXdoRUlsWmpBWVhJVVFDNFFRVXdIQXo4OFBBQkFSRVZGZGtxVE5Cb05oTVlEWlJxTXhWOHM2S3d0ZVVkUXhWT2JySjNHRVFpVmlNQmdlRTBJY0FERFZ4Y1VGMDZkUHg5S2xTN0YwNlZKTW56NGRMaTR1RUVKTUUwSWM4UFgxcmE5MXZVUlU5aGdvVkd5eUxEOHJoSWdDOEd6ZHVuV3hhdFVxakJneEFwSWtRWklrakJneEFxdFdyVUtkT25VQTRGbUx4Ukp0TUJpNmFGdzJFWlV4QmdvVmh5VEw4bFFBUHdPb0w4c3kxcTlmajNidDJ1VlpzVjI3ZGxpL2ZqMThmSHdBb0w0UUl2emV0andYR2xFRnhVQ2hJdkh6ODZzaHkvSkdBSXNCdUFRR0J1S0xMNzZ3alVMeVZiZHVYYXhjdVJLQmdZRUE0QUpnc1N6TEcvMzgvR3FVVDlWRVZKNFlLUFJRc2l3L25aV1ZkUlRBTUE4UER5eFlzQUJUcDA0dDhJSms5OVByOVpnNmRTb1dMRmdBRHc4UEFCaVdsWlVWS2N2eTAyVmROeEdWTHdZS0ZjcldFZ3pncWNhTkcyUGR1blhvMmJObnNSK25aOCtlV0x0MkxSbzNiZ3dBVDRPdHhVUVZEZ09GOG1Vd0dGeGxXVjRzaFBnT1FQWG5uMzhlYTlldXhULys4WThTUDJianhvMnhkdTFhUFAvODh3QmdheTMreEdBd3VLcFVOaEZwaUlGQ2VlVFhFdnpoaHgvYWRsbVZpb2VIQno3ODhFTzJGaE5WUUF3VXNsTllTN0JhMkZwTVZERXhVTWlteUMzQmFtRnJNVkhGd2tDaEVyVUVxNFd0eFVRVkJ3T2xraXROUzdCYTJGcE1WREV3VUNveHRWcUMxY0xXWWlMbnhrQ3BoTXFpSlZndGJDMG1jbDRNbEVxbUxGdUMxY0xXWWlMbjVEVFhReEZDRkhacDJVSXZPeXVwMmZQcXhPNjFCSDhIb0g3ZHVuV3hZTUdDTXUzaUtnMWJhM0hMbGkweGMrWk1KQ2NuMjFxTGh4cU54bCswcm8rSTh1SUlwWElvOTVaZ3RiQzFtTWg1TUZBcU9DMWJndFhDMW1JaTU4QkFxY0Fjb1NWWUxXd3RwcEt3V0N4SVRrNEdBT1RtRnY5SzFFSUkzTGh4USsyeUtpeW5DNVR1M2J2bitlclFvUU82ZE9tU1ovbnk1Y3UxTGxjemp0WVNyQmEyRnF1bmUvZnV4ZDRtSUNBZzMrWG56cDNEbURGanNHblRKbVJsWlJYcHNWSlNVckIrL2ZxSHJuZjkrbldzV0xFQzJkblp4YW9WQUs1ZXZZcFJvMGJCWkRKaDVNaVIyTFp0VzdHMno4M054WXN2dmxqczU2MnNuTzZqNms4Ly9XUjNPelEwRk45Kyt5MisrdW9yMUs1ZFc2T3FISWZCWUhBVlFpd1FRa3dGZ09lZmZ4N3Z2dnV1UTNWeGxaYXR0Zmo5OTkvSC92MzdiYTNGaXdITU5ocU54ZjhZU3JCYXJmRHo4OHV6L01pUkkzYTMwOUxTOHQxZXI5ZkRZckZBcDlNaE9EZ1lreVpOQWdBTUh6NGNOV3I4dldmeTlPblQyTGR2SHlaT25BZ0FpSTJOUlZoWUdBREEyOXNiYytiTXlmUFkxYXBWdy9idDIyR3hXREJseXBSaXZTNTNkM2RZclZhNHVibmg4ODgveHllZmZJS2VQWHVpZXZYcXhYb2NLaHFuQ3hTYm5Kd2NMRjY4R0NkUG5zU2xTNWV3WThjT25EcDFDbVBIamtYejVzMjFMazhUOTFxQ053RjQxc1hGQlcrKytTYUdEeCt1Nm9rZEhZV3R0YmhObXpiNDlOTlBZYkZZcGdIdzlmWDFIWGJzMkxFRXJldHpOa0lJbUV3bUdJMUdBSGQzRlhYbzBLSEkyK3YxZXBqTlpnd2VQQmh4Y1hIS2NyUFpETFBaYkxldWg0Y0hQdmpnQTJ6YXRBbHIxcXhCU0VnSXFsYXRpc0dEQndNQURBWURIbjMwVWJ2Zlc3MWVqNzE3OTJMdjNyMTJOZCs4ZVJOR294RldxeFhkdW5YTDkzVmxabWJpdWVlZVU1YjE2OWNQR3pac1VKN1A1djdYVHlYamxJRVNHUm1KQlFzV29GV3JWbGk5ZWpXNmRPbUM0Y09IWStmT25aZ3laUXJhdEdtRE45NTRBdzBiTnRTNjFITGpUQzNCYW1GcmNja3NYTGdRRVJFUlNFMU54WUFCQXdEY0hla1hadnIwNlRoMzdoeVNrcEl3WU1BQVBQTElJM2FqRmF2Vml2ajRlQXdaTXNUdThTd1dDOWFzV2FPczk5NTc3K0hvMGFOWXVYSWxFaE1URVJNVGd6Tm56dUNwcDU3Q3JsMjdsSFZEUTBNZk9xck96TXpFczg4K0MrQnVjS1NucCtjSmhLeXNMUFRvMFFNSER4N01zLzNLbFN2Um9rVUx1THU3SXpFeEVTKy8vRExHamgyTHMyZlA1bG0zUzVjdStPVVgva3BWR0VJSWNmSGlSVEZod2dUUnExY3ZzVy9mUG1Fank3SXdtODFDQ0NHeXNyTEVpaFVyaEorZm4xaThlTEY0eVB3Vk83SXNDMW1XaTd5K2c1QmtXWjRxeTdKWmxtVXhkdXhZa1pTVUpDcWJtemR2aWxkZmZWWGMreG1hSzFOcnNlMzN0ampPbno5dnQ0M1piQzcwdGhCQ0hEeDRVSFR0MmxXRWhZVUpJWVFJQ0FoUS9zM0l5QkM5ZS9jV1FnaXhjZU5HSVlRUVo4K2VGZE9tVFJOOSt2UVI0OGFORStQR2pSTjkrdlN4ZTh5QkF3Zm1xVzMvL3YzQ1lyR0kzcjE3Ri9vMWNPQkFzWC8vL2dMckZVSUlxOVVxMnJkdkx5d1dpeEJDaUo5Ly9sa2tKQ1FJSVlSWXVuU3BtRDkvdnJKODJyUnBlYmJQeWNrcDludnJwSDlIVk9GVUk1U2FOV3RDbG1Vc1dyVEk3dE9MdjcrL01qeDJkM2ZIRzIrOGdmNzkrMWY0NGF1Zm4xK05yS3lzWUFEREFDQXdNQkNUSmsxeXlpNnUwcksxRmk5ZnZod2hJU0cyMXVKT1ZhdFdIUnNSRVhGSDYvb2NqZTI0eFlZTkc5Qy9mLzhpSFdNN2NPQUEzTnpjc0h2M2J2VG8wVU01K0o2VmxRVVBEdzlrWjJjak16TVR4NDhmUjBCQUFFSkNRdEMvZjMvY3VIRURxMWF0QW5EM21Bb0FqQmt6QmdDUWtKQ2dmTitsU3hlTUdUTkdhUjdaczJkUHNWL1gvYnUyQUdELy92Mm9XYk1tYnQrK2plclZxMlBldkhsWXVYSWx2THk4TUdIQ0JJd2FOUXJoNGVFNGRPZ1EvUHo4RUJrWmlhKy8vaHJMbHkrdmxQK1BTc3VwM3JIYXRXdGo3Tml4OFBYMXRUdlFCOEN1ZytuT25UdUlpSWpBb0VHRHlydkVjbk92SlRnVXdGTWVIaDZZTzNkdWhlamlLZzFiYTNIcjFxMHhiOTQ4WkdabURzdkt5bW90eS9MZ3FLaW9NMlg5L0VJVWZUVDhvUEk4bTBOdWJpNk9IajBLVDA5UFdDd1dqQm8xQ3NIQndYQnhjU2x3bTF1M2JpRXBLUWw2dlI1QlFVSDVybE8xYWxVWWpVWVlEQVlBZHovZ05HL2VIR3ZYcnNYNDhlTUIzUDNBQjBEWnRUVnYzanpNblR1MzFLL0pZckdnU3BVcXlxNHRxOVdLamgwN3dzM05EVjVlWGtoSVNNQ1pNMmZ3OU5OUG8wV0xGZ0FBVjFkWHpKOC9IeE1uVG9UWmJNYWJiNzZKYXRXcTRiUFBQc1B5NWNzeGRlclVVdGRWMlRoVm9OaFlyVmJzM2JzWGJtNXUrZDV2KzRXdXFBd0d3MUFoeEJvQTFSczNib3hGaXhZNXhJa2RIOFppc1NBbEpRVjE2dFJCYm00dVhGM0w1bnlQUFh2MlJOT21UZkhXVzI4aExpN08xbHI4U25SMDlQZGw4b1JPWnN1V0xlalFvUU11WGJxRXdNQkFkTzNhRlpJa0ZkcjV0SHIxYXZUdDJ4Y3JWcXlBdDdjM0Jnd1lnSVNFQk9YZnQ5OStHMTVlWGdnTkRjWHMyYk1CUVBuRFhhdFdMYVNtcGdLNGU5ekxOaUt4R1QxNk5MNysrbXZsOXIwVGd3SUFVbE5UVWJObVRlVjJTa29LYXRXcXBkeXVVYU1HUWtORGtaR1JZZmNoTXpzN0cxV3JWZ1VBTkdyVUNDZFBuc1RxMWF2eDZhZWYyajEzczJiTllEQVlFQmNYQjA5UFR3REEzTGx6RVJnWWlQNzkrNk5SbzBZUGYwUEorVHk0anpJbko2ZlFmWmozMzEvVTUzRDBmWisyc3dUYjZwdzFhNWJJeU1nbzF2NWRMY1hGeFltK2ZmdUtuSndjRVJBUUlMWnUzZnJRYmQ1KysyM2wrRmh4WldSa2lGbXpaaW43dE12NnJNVWxLdktlb1VPSEZqdzhlSWppSGtQNTczLy9LMUpTVWtTM2J0MlVaWkdSa2VMbGwxOVdidDkvVENJOFBGeU1IajFhbU0xbTVUako3ZHUzeGVqUm80VVFRcnowMGt0Q0NDSGVmLzk5TVduU3BEelBaOXVtSUFYZG41R1JJVHAxNnFUY0x1eDR4cmx6NThTLy92VXY1WFo4Zkx6bzI3ZXZFRUtJRFJzMmlNNmRPeXZIUzB3bWs3TGUrZlBuUmMrZVBjV29VYVBFcmwyN2xPV0ppWWtQZmM2Q09QcmZrYkxrbENPVXlrak5sdUQyN2R1alFZTUcrZDUzL2ZwMUhEOStYTG1kMytTMzlQUjB1TG01NVJraERodzRVSmwva0ovaXpnbXdXcTNZczJjUDNuLy8vYUs4ckR5Y3FiVTROamIydXNGZzJHcTFXcmZVckZrelBEdzgzUHp3clVwbTVzeVplWFp2aFlXRkZUaXkzN2R2SHdJQ0F1eTJPWGZ1SEpvMGFhTGNOcHZOdUhyMUtsNTQ0UVZzM2JvVmJkcTBRZE9tVFpYN0h4eVYzTy8yN2R2NUx0KzllN2Z0SEc0Rit2ampqekZ5NUVoY3VIQUJUWm8wZ2Nsa2dwdWJHMkppWXZEWVk0OEJ1UHQ3WnpLWmxOL05Eei84RUwxNjljTFRUeitObVRObllzcVVLZkR4OGNIcnI3K09ybDI3b25yMTZxaFhyMTZoejB2NWM5cEFzYlU3VmdacXR3Uzd1cnBpKy9idCtkNzN6RFBQMk4wdXlVVFM0czRKU0U5UHo3UHV2bjM3NE9ucENVbVNvTk9WL0lRT1dyWVdGeWU0SlVueUVrSUVTWklVbEpxYWVrdVc1ZTJTSkcxSlRVME5pNDJOelZHenJnZkQ1T0xGaTlpMWE1ZmRySFZKa2lCSkV0TFQwM0hod2dXTUdqWEticHN0VzdaZzJMQmhBTzcrdkdmTW1BRnZiMi9FeE1TZ1pzMmFhTnUyYllucnMxcXQyTEZqQno3NzdETjg5dGxueW5LZFRnZEprcENXbGdaUFQwOVlyVlljT1hJRVk4ZU94ZEdqUjlHMmJWdTg4ODQ3T0h6NE1OemQzVEYvL254Y3Zud1puMzMyR1ZxMWFvVkRodzdoeFJkZlJFSkNBblE2SFNaTW1BQmZYMS8wNzk4ZkFEQnAwaVJrWldYQjNkMGR1Ym01Y0hkM3g1OS8vcWtjOTZHSGM4cEE4ZmYzeDRJRkN3cnN3cGd6WjA2cC9nZzVFRW1XNVRjQmZBekFSWlpsZlBUUlI2VStzV051YnE3eXh5Qy8rL0pUbklta29nUnpBa3dtRTU1NTVobGxtNkZEaCtMYXRXc0FnRTZkT2lranNkemNYR3phdE1udTAyOVIyTTVhUEh2MmJFUkhSOXZPV3Z4V1ZGVFVwM2pJNVE5S3FqakJmVDlKa21vRGVFVUk4WXFucDJlYWo0L1BUa21TdGtpU3ROZG9OR2FxV2VPZE8zY3daY29VREJreXhPNTRnVTZuUStmT25lSHY3NC9XclZ2RDI5dGJ1ZS9FaVJPb1ZxMGEycmR2cjZ3N2N1UklHQXdHekpneEF6RXhNWGpqalRmc251Zit1U2cyRm9zRkpwTUovZnIxVTVZbEp5ZGo5T2pScUY2OU9sYXNXSUdXTFZzcTkrbjFldlRwMHdmOSt2V0RxNnNyekdZek9uWHFCQmNYRjRTSGgyUFNwRWtZUEhnd3pHWXo5SG85NHVQak1XN2NPRXlaTWdXdFdyWENwRW1UMEtoUkkxeTRjQUgvK01jLzRPdnJhemZ6M3RiVWN1M2FOZVVEcTZ1cmE2R2pLM0pTeGRxSitZQ2lQb2NqN2Z1OGQ1YmdUYmFhRmk5ZUxISnpjMHZ6TmlqdTN5OWRsUHQrKyswM01YRGdRUEhPTysrSXpNeE01UmpWbGkxYlJPL2V2Y1hNbVRQRjVjdVhsZlZMTWllZ29IM1YvZnIxRTFldlhyVzdmZVhLbGFLLzJBZms1dWFLeFlzWEsvdTVaVm5lcE5aWml4OThMb1BCSUlZT0hacnZsOEZnc0Z2M3Zub0srOHFRWmZsN0h4K2Y0UjA3ZHZTMFBXOUo1cUVJSWNUZXZYdUZFSGVQa2RoK0pnK3paODhlWWJGWUNsdy9PVGxaL1B6enozYkw4anRHWXJWYVJVQkFnQmc0Y0tCWXVuU3AzWDBYTGx3b1VpMDIwZEhSNG9NUFBzaXovUGZmZnhmcjFxMVRib2VIaDR2ZXZYdUw5OTkvLzZHUG1aMmRMVEl6TTR2OHZ0elBrZjZPbERlbm1mZ2xSTm0zWkRyWUw4SFBBTG9Cd0lJRkMxUnRDUzdxcnBpNHVEaDgvUEhIdUhEaEFtYk1tS0YwM3hnTUJodzllaFF1TGk3SXpzN0c2dFdybFZOWlRKa3lCVUlJZE9qUUljK3hrZjM3OTZOdjM3N1l0R2tUcWxldmp0NjlleXV6bFI4Y29kZzg5OXh6MkxadEd4NTU1QkVBUUs5ZXZiQnUzVHA0ZVhtVjZqMElDd3ZEckZtemJEZVY5N28wSHF6OW1XZWV5WE11cklMdUsyRm40azRBV3dEOEw3L25yMHdzRmt1aGJjL2x5ZmF6aklxS2NwcS9yMnB4bWwxZStZV0NMUURVK3NFSkljSWxTZkpYNDdFYzJkS2xTL005RVNBQVJFUkVLTitYWkNLcFRxZUR5V1FxOXB5QS9LU2xwY0ZrTXRtMWllYm01aGJZTHU1b2NuTnpDenpXVjVKVHFlZERTSkpVbXM5YUZZYWpoRWxsNXpTQlVoNmlvNk5ML1NsVkxmZlBncDgxYTFhcFo4R2ZQMzhla3lkUHp2ZSt2Lzc2SzkrdWxqMTc5cFJvSW1sSjV3VFk1T2JtUXEvWEl6SXlFcTFhdGJMclpNdk96aTdWUVZLejJZeGx5NWJoMjIrL3RTMzZMaWNuNTlWVHAwN2w3UXdvUHJ1LzdFVU43bUxJbENScHQ5VnEzZUxoNGJITGRnWUFXWmEvTHNtREVhbU5nZUtnN3YyeCtIK3lMQjhCOEhGSVNJaisxS2xUV0xCZ1FZa095bnQ3ZXl1bnN0aTJiUnRxMTY2TnJsMjdLbWVWTGV3MEY4V2RTSHJ6NWswOCt1aWp5dTIwdERRbFlOcTBhWVBseTVlalQ1OCthTldxRlhKemM1R1ZsWVdZbUJnQXdPdXZ2NDR6Wjg0Z05EUVU2OWV2dHp0Z2F6dUlXNlZLbFdLL2ZnQklTa3F5SFpRSEFET0F0Nktpb3BaQ3hZUHlKUTN1UXFRQjJBRmdpeVJKUDZwOVVMNnNHSTFHUkVSRUZQaGVGT1NkZDk3QnZIbnpDaHh4ZlBmZGQwaExTOFBZc1dPVlpVRkJRVmkrZkxreVVmYldyVnU4bElWR0dDaU9UVVJGUlgxcU1CaU9DeUUyUjBkSDF4OCtmRGdXTGx4WTRyYmhXN2R1WWZueTVYbm1kank0YTJiWXNHSDQxNy8rVmFMbktNNmNnUG56NStQQWdRTm8zYm8xSmt5WUFJUEJnRmF0V21IOSt2VklUazdHU3krOXBEeHVWbFlXcWxTcFVxSU92dWpvYU15YU5jdDI5YjU0U1pLR2xVWGJjR21DK3o3SkFMYnJkTG90S1NrcEI5UnVHeTRQM3Q3ZWVPZWRkOUN2WDc4aWQrUTliTjdSOWV2WHNYYnRXcXhac3dhN2R1MkNyNjh2NnRXcmh4TW5Ua0FJZ2Q5Ly94MWZmdmtsc3JLeThMLy8vYTlDWHJiQjBURlFuSURSYVB6RllERElRb2hOeWNuSno0NGJOdzV2dnZrbVJvd1lVYXovTkdscGFaZytmVHA4ZlgyeFpNa1NKQ2NubzB1WExnQlFZSHRyU1JSblRrQlNVaEsrL1BKTC9QT2Yvd1J3OTQvS2wxOStpUTBiTm1EVnFsWEtzUVkzTnpjWWpVYTdrVTlSQ0NHd2Z2MTZmUHJwcDdCYXJRQnd5TVhGSmFDc0p6WVdON2lGRUlrQVFnRnNxVm16NXNHeW5OaW90anQzN3NEZjN6L2ZFV3hnWUtEZGJUYzN0eExOTzhySXlNRHMyYk14Wjg0YzFLdFhEMElJL09jLy84R3laY3NBM0QxOWl4QUNJMGVPaEorZkg4TkVJd3dVSjJFMEd1TU5Ca01QQUI5WnJkWnB0amtoUmIwYTQ2bFRwekJ6NWt4MDZkSUZzMmJOd3RXclZ4RWNISXlWSzFkQ3I5ZWplL2Z1ME9sMEVFTEFhclhDYkRaajY5YXRxRnUzTG9DaVR5Uk5TMHNyOXB5QVpzMmFBYmdiSnErLy9qcmk0K1B4MVZkZm9VV0xGdGk0Y1NNKy92aGpTSklFVjFkWDVUeFJSWkdabVdtN3FpTUFRQWp4aVU2bm0zUHMyTEV5dmFwalNZSzdXYk5tRFRadjNtd3B5N3JLMm9NZGJWYXJ0Y0RSWkhIbkhmM3d3dys0ZlBreVZxOWVqU1ZMbHNCa01pRWxKVVU1YS9LVUtWUFFzV05IQUhldjNUSjQ4R0IwN3R5NVRGNG5WVkNWdGQvYllEQU1sV1g1aml6TFl2RGd3ZUxpeFlzUDdZM1B5TWdRaHc4Zkx2QitxOVVxTEJhTHlNM05GYm01dVhibno1bzJiVnFoYzJCbXo1NnQzRi9hT1FIeDhmRjI1Mkd6V3EwaU16TlRwS1dsRmV1Y1hoY3ZYaFNEQmcyeXpRbTRVeDdYblJkQ2lELysrRVAwN2R0WC9QZS8veFVXaTBWY3VuUkp2UFBPTzZKUG56NmlRNGNPb2x1M2JxSkhqeDZpZS9mdXd0L2ZYM1RwMGtVSVVibzJyWkxPUTFGTFdscWFrR1ZaSkNjbmkxOS8vVlVJY2ZjY1djT0dEVlBXdVhMbGlwZ3laWW95cjZPNDg0NlNrcExFcVZPblJFSkNndkw3Y2VYS0ZiRjc5Mjd4N0xQUGl2ajRlT1Z4LysvLy9rLzgrZWVmWmZaNkg2YXkvbDBDT0VKeFNrYWpjYk1zeTM4QTJCSVhGL2YwcUZHakhucjZlZzhQRCtWVGNuNXNwOXJJN3hQbEo1OThVbWc5SDM3NG9mSjl1M2J0MExwMTZ6enJ0RzNiMXU1MEhNODk5MXllYTFjQVFQMzY5ZlBVWmVzUUs2cXdzRERiNmVzQjRJd2tTWU9pb3FMeVhvYXZERFJ1M0JoejVzeFIzdXRHalJwaC92ejV5djFDQ0dVVUNLQkM3WnE1ZWZNbTNuMzNYZno0NDQ5bzJMQWhMbCsrak1URVJIaDVlZUczMzM3RG5UdDNIbnI4Njg2ZE82aFdyWnB5MjNZY3JrNmRPaGd3WUFDZWZQSko1YjVyMTY3aDhPSER1SDc5T3NhTkd3ZHhMNWNOQm9NeTZxWHl4VUJ4VWxGUlVXZjgvUHc2Wm1WbEJXZG1acXJTV3F3V3JlWUVsSEZMY0pHVUpyaWRsVzNYVm9zV0xhRFg2M0hpeEFuNCtQamc2YWVmUm5SME5IcjM3bzNmZnZzTlhidDJMZlJ4SGpidktDc3JDeHMyYkZEdTgvWDFCUUNzWDcvZTdweHpKMCtlckZCQjdVd3F6bTkxSlJRUkVYRW5LaXJxL3dHWUNzQWNFaEtDb0tBZ1d5ZFRwWktVbElTZ29DQmJtSmdCVEkyS2l2cC81UmttbFZWbVpxWXlxdkR6ODhQaHc0Y0IzTDBleXNtVEoyRXltUkFaR1FsL2YvOTh0OC9OellVUW9ranpqZ0lEQTVVdjJ5anZ6cDI3RitUODg4OC9NWG55Wkx6MjJtdTRldlZxV2J4VWVnZ0dpdk1UVVZGUm4wcVMxQTFBUW5SME5JWVBINDdmZi85ZDY3cktUWFIwTkVhTUdHR2JYeEl2U1ZLM3NqenBZMEdrVWlqUE90V1dtSmlveksveDlmWEZyNy8rQ3VEdXhhdk9uajJMWThlTzRmSEhIMWRPUHBtV2xvYWpSNDhDdUR2dnFGZXZYa2hKU2NINjlldlJ1M2R2NVhIem0zY1VFaEtpZk4wL3lwczBhUkplZSswMWVIdDdZK2ZPblhhN3hxajhjSmRYQmFGV2E3RXpFUnExQkpPOTA2ZFBLMmVjOXZYMXhabzFhMkF5bWRDelowLzQrL3ZqaXkrK1VNNERsNUdSZ1g3OStxRlZxMVlsbW5kMGZ4dXliWVFDM0QzSDI2SkZpMUNsU2hXc1hic1dIVHQyTFBTMFBsUTJHQ2dWU0dsYmk1MkpWaTNCbEZkWVdKaHlPWVRhdFd0ajA2Wk5BTzdPT1RHWlREaHc0QURXclZzSEFLaFdyUnJDdzhPVjQyekYvYVU3QUFBQUlBQkpSRUZVblhjVUVoSUNBTW9KU0lHN3A3WHYxYXVYTXBJNWNPQUFubnJxcVRKKzFaUWZCa29GWXpRYWN3Rk1OeGdNdndraDF1emZ2Nzk2Ykd3c1B2NzRZelJ1M0ZqcjhsUVJGeGVIR1RObTROS2xTd0NRTG9UZzllSTFFaDRlamhzM2JxQjc5KzRGWHVQRllySFlYWDluKy9idHFGZXZYb25uSGMyZE94Y25UcHhRUmk2OWUvZFdycEZpc1ZqZzVlV0ZObTNhbE0wTHBrSTU5YjRRdGM4MlhOSElzdncwN3A3ZS9Ha1BENCtIdGhZN2cveGFnbzFHWTdtMEJEc3EyLzhETFU1Zkh4OGZqNHNYTHhaNEVzeUhTVWhJUU8zYXRaVk9MaUVFc3JPellUYWI0ZUhoWWRjeGFEQVlZRFFhOGRGSEgrR1hYMzdCYzg4OWg3ZmVla3VWMTZHbXluejZlcWQrd1F5VWg3di9yTVVBSEthMXVMZ2NvU1hZVVdrWktKUlhaUTRVZG5sVmNCV2h0Wmd0d1VUT2dZRlNPVGh0YTdHanRBUVQwY014VUNvUm85SDRpeVJKTW9ERHljbkpHRGR1SEw3OTlsdmxsQldPUkFpQmI3LzlGdVBIajdlTnBnNjV1TGpJWlhIS2VTSlNCd09sa2pFYWpmR1NKUFdRSkdteDFXckY0c1dMTVdmT0hOdEJib2VRbVptSk9YUG1ZUEhpeGJCYXJSQkNmQ0pKVWsvT0x5RnliQXlVU3Nob05PWWFqY2Jwa2lRTkE1QytmLzkrakJvMUNuRnhjVnFYaHJpNE9Jd2NPZEkydnlSZENERTBPanA2eHIxMmFDSnlZQXlVU3N4b05HNEcwQUhBbWJpNE9Jd2FOVXE1dm9RV3dzTENNR3JVS052OGtqT1NKUGx5ZmdtUjgyQ2dWSEpSVVZGbnFsYXQyaEhBZDVtWm1aZzFheGFXTEZrQ3M3bjhMaGhvTnB1eGVQRml6Sm8xeTdicjdidWNuSndPbFgxK0NaR3pZYUNRcHEzRmJBa21xamdZS0dSVDdxM0ZiQWttcWxnWUtHU25QRnFMMlJKTVZERXhVQ2lQc213dFprc3dVY1hGUUtGOGxVVnJNVnVDaVNvMkJnb1ZTcTNXWXJZRUUxVjhEQlI2cU5LMEZyTWxtS2p5WUtCUWtaU2t0Wmd0d1VTVkN3T0ZpcVBJcmNWc0NTYXFmQmdvVkd5RnRSYXpKWmlvOG5LdXkvYVJ3ekFhamZFR2c2RUhnSStzVnV1MHhZc1hJekl5RWdBUUVSRUJBQkJDZktMVDZlWWNPM2FNWFZ4RWxRQURoVXJzWHJ2dmRJUEI4SnNRWWsxRVJFVDFlM2VsQ3lGZVlSZFgrYkpkZXBaSUs5emxSYVYyWDJ2eFNRQW4yUkpjdm9RUTRWclhRUGFFRUVlMXJvR0tTWlpsSWNzeUQvSVNWUUN5TEsrVVpWbjQrUGdFYVYwTGxReEhLRVJFcEFvR0NoRVJxWUtCUWtSRXFtQ2dFQkdSS2hnb1JFU2tDZ1lLRVJHcGdvRkNSRVNxWUtBUUVaRXFHQ2hFUktRS0Jnb1JFYW1DZ1VKRVJLcGdvQkFSa1NvWUtFUkVwQXBlRDRWVUljdnkwNUlrN1JOQ1BBR2daVlJVMUJtdGF5S2k4c1VSQ3BXYXdXQVlDdURvdlRBQmdLTStQajVEdEt5SmlNb2ZSeWhVWWdhRHdWVUlzVUFJTVJVQS9QejhBQUFSRVJIVkpVbmFiREFZRmdPWWZlL0tqa1JVd1hHRVFpVmlNQmdlRTBJY0FERFZ4Y1VGMDZkUHg5S2xTN0YwNlZKTW56NGQvMzk3OXg0WFZaMy9EL3gxQmdZVnI0RjV6UnRhbXhrR1owUkFzSlFWMDlUOHJheTBHYW1iV2xxcG1TbmE5dE55TDk3d2JpdDVLUk4wVnkzVFJHbnprdGMxMGdFMUw1c3BlUTFGUVNFdXdsdyszejl3UmtZRzVITGd6QXl2NStPeGoyVStjMmJtUFlQeG1zODU3L001Ym01dUVFSzhLNFRZRXhBUTBFTHRlb21vK2pGUXFNSmtXZTRwaEVnRzBMTnAwNlpZdVhJbGhnMGJCa21TSUVrU2hnMGJocFVyVjhMYjJ4c0FlcHBNcGhTZFRoZXFjdGxFVk0wWUtGUVJraXpMa3dCOEI2Q0ZMTXZZc0dFRC9QejhTbXpvNStlSERSczJ3Ti9mSHdCYUNDSDIzWHVzVkxNbEUxRk5ZYUJRdVlTRWhEU1VaZm5mQUJZQ2NJdUtpc0tLRlNzc3N4Qzdtalp0aXRqWVdFUkZSUUdBRzRDRnNpei9PeVFrcEdITlZFMUVOWW1CUWc4bHkzTG4vUHo4SHdCRWVucDZZdTdjdVpnMGFSTGMzUi9lMCtIdTdvNUpreVpoN3R5NThQVDBCSURJL1B6OEpGbVdPMWQzM1VSVXN4Z29WQ1pMU3pDQUp6dDA2SUM0dURqMDZkT253cy9UcDA4ZnJGdTNEaDA2ZEFDQXptQnJNWkhMWWFDUVhUcWRUaXZMOGtJaHhDWUFEY0xEdzdGdTNUcTBiOSsrMHMvWm9VTUhyRnUzRHVIaDRRQmdhUzFlb05QcHRBcVZUVVFxWXFCUUNmWmFnbWZQbm0zWlpWVWxucDZlbUQxN05sdUxpVndRQTRWc2xOVVNyQlMyRmhPNUpnWUtXWlM3SlZncGJDMG1jaTBNRktwVVM3QlMyRnBNNURvWUtMVmNWVnFDbGNMV1lpTFh3RUNweFpScUNWWUtXNHVKbkJzRHBSYXFqcFpncGJDMW1NaDVNVkJxbWVwc0NWWUtXNHVKbkJNRHBSYXBpWlpncGJDMW1NajVNRkJxaHhwdkNWWUtXNHVKbkFjRHhjV3AyUktzRkxZV0V6a0hCb29MYzRTV1lLV3d0WmpJOFRGUVhGUk50QVJ2MnJRSnExZXZ0aGtiTzNZc0RJYjdsNURQek13czh6bkdqaDJMakl5TWNyOG1XNHVKSEpmemZWV2xNdWwwT3EwUVlxNFFZaElBMUt0WEQ0V0ZoWmc0Y2FKMW0ydlhydUhZc1dQVzIyRmhZU1dlSnljbkJ4NGVIdkR3OExBWi84TWYvb0R4NDhmajJyVnJXTGR1SFQ3OTlGUHMyTEVEQVFFQmFOYXNHVTZjT0FFaEJJNGZQNDVQUHZrRStmbjUrT3l6ejBvOThIL2l4QWtVRkJUWXZhOS8vLzY0ZWZNbUhuMzBVUUN3L213eW1hRFZhbEczYmwzY3ZYdTNnU1JKbTJWWlRwRWtLVkN2MXh2c1Boa1JWVHNHaWd1NTF4SzhFVUJQQUpnOGVUSmVmdm5sRW4vTWc0T0RiVzd2M2J2WDV2YVdMVnV3ZnYxNnJGcTFDbDVlWGlWZUp6YzNGOU9tVGNQMDZkUFJyRmt6Q0NId3Q3LzlEVXVYTGdVQWpCdzVFa0lJdlBycXF3Z0pDYkcrZnYvKy9VczhWMkZoSVVhT0hBazNOemViOGFsVHB5SXhNUkhQUGZjY0VoTVRBUUNob2FGSVRFekVybDI3Y1B6NGNiejMzbnY0MTcvK2hVV0xGc0ZzTnZ2ZmF5Mk9QSHIwNlBXS2ZHNUVwQXdHaW91NDF4SzhDVUNMcGsyYklpTWpBMXUzYnNYV3JWdExiRnQ4bDFSeEJRVUZXTGh3SVg3ODhVZGN2SGdSMjdkdngrblRwekY2OUdnODhjUVQxdTFXcmx5SlM1Y3VZYzJhTlZpMGFCRUtDd3R4NTg0ZDdONjlHd0F3Y2VKRUJBWUdBaWdLdFlpSUNQVG8wUU9KaVlsSVRrNkdMTXZXNXdvSUNFQmNYQnlhTjI4T0FQanZmLytMSGoxNmxQbGVXN1pzaVcrKytjYmFXbnptekJrY1BIZ1FPVGs1bHRiaW9YcTkvbENGUGtBaXFqSUdpdk9UWkZsK0I4QjhBRzZ5TEdQT25Ea1lPSEFnTm0zYVpQY0JEODVRQUNBcEtRbHo1ODVGbHk1ZHNHYk5Hb1NHaHVMbGwxOUdRa0lDSms2Y2lLNWR1K0t0dDk1QzI3WnRNWHo0Y0R6Ly9QUHc5dmJHSTQ4OEFnOFBEMXk1Y2dXblRwMkNWcXRGdTNidEFCVE5QbEpUVTYyN3JNeG1NNVl2WHc1ZlgxOU1talRwL2h1NE40Tlp1M1l0NHVMaUVCY1hoMWF0V2dFQTh2THlFQmtaQ1FEV1hXUHQyN2ZIaFFzWHJJOVBUMC9IZ2dVTEVCc2JpNVNVRkV0cjhaVGs1T1RGQUVTVlBsMGlLamNHaWhNTENRbHBtSitmdnhwQUpBQkVSVVZoL1BqeGNIZDNoOEZnd09EQmcrMCtydmdNNVpkZmZzSDgrZk54NGNJRnZQZmVlNVlsVHdBQWJtNXVHREprQ0Y1NDRRV3NXYk1HdzRZTlEwUkVCQ1pPbklqQmd3ZWpUWnMyMW0ydlhyMktnd2NQNHRxMWF4Z3paZ3lFS1BvN3J0UHAwS2xUSndDQVJxUEJ3b1VMRVJVVkJWOWZYL1RwMHdkQ0NMaTV1V0hIamgzWXZIa3oxcXhaWXcwVG9PaXNlVXN3aG9ZV25kUFlvRUVEdUx1N0l6TXpFNTZlbnJoNjlTcDBPaDFpWTJPeGJOa3l4TWZIVzFxTGcrclZxemY2OE9IRHZ5bndjUlBSUXpCUW5OUzlsdUF0QUo3MDlQVEV6Smt6YmJxNGxpeFpncENRRUx1UFBYejRzUFhueG8wYlE1Wmx4TVRFMkN5LzBxdFhMK3ZNb1c3ZHVuanJyYmN3Y09CQTZQVjZhRFFhNU9mbjQxLy8rcGQxKzRDQUFBREFoZzBiYkk3Si9QampqemJIY0pvMGFZSlZxMWFoZWZQbUVFSkFDQUdOUm9Pd3NEQUVCZ2FpYWRPbU5yWGFtNkVBUUdCZ0lQYnYzNCtHRFJzaUtDZ0lraVJaVzR0OWZYM3gwVWNmSVM4dkx6SS9QOTlYbHVXSTVPVGtzK1grY0ltb1VoZ29Ua2luMHcwVlFud0tvRUdIRGgwUUV4T0Q5dTNiNCtlZmY4YUVDUlBzUGlZOVBSM05talVyTVo2WW1JalJvMGNqSUNBQURSdmFuaWRZUEtCKysrMDNIRDU4R0VPR0RMR08zVHZSRUVEUjdpekxkZ0J3N3R3NUxGKytITWVPSGNQR2pSdngwMDgvWWZIaXhUYlBiNWtwRFIwNkZIWHIxaTFSVzBKQ2d0MFpDZ0QwNjljUHMyZlBSdjM2OWZIV1cyK1ZxTHRqeDQ2WU1tVUtmdm5sRjB0cjhaOVRVbEsrc1B2aEVKRWlHQ2hPNU1HVzRQRHdjTXlZTWNNNnMzajg4Y2V0SFZGYnQyNkZsNWNYbm4zMldaaE1KblR2M3QxNm56MW1zeG5mZlBOTmlUYmhZcTlkWWl3K1B0NzZzMldHQWdEang0L0hxVk9uTUdUSUVIejQ0WWZ3OHZKQ216WnRTcHdIczJyVkt1emR1eGR0MjdiRjNMbHp5L1VaSkNjbkl5OHZENkdob2FoWHJ4NU1KcFBkSldRc3F4YlBtalVMdTNidHNxeGF2QkRBTktWYmkvMzkvZHVscEtSY1V2STVpWndSQThWSkZHOEpkbk56d3p2dnZHTzNKUmdvT3BsdzJiSmxtRFZybHMzNGc4ZFVJaU1qOGNvcnIxUzZKbnN6RkFEbzI3Y3ZZbUppVUtkT0hheGJ0dzZCZ1lINDNlOStaL1BZUTRjT1lldldyWWlMaThNSEgzeUFWYXRXWWN5WU1kYjdjM0p5c0hQblR0eTlleGR2dnZrbVVsTlRjZmZ1WGF4ZnZ4NysvdjVvMjdZdHJsNjlhajJXWXErOTJiSnFjZGV1WGJGNDhXS1lUS1ozQVFRbzBWb3N5M0luSVVRRWdDR1NKSFVIMXhZallxQTRnd2RiZ3VmT25WdnF3bzdaMmRtWVBIa3lBZ0lDc0dqUkltUmtaRmgzRlczYnRrM1J1aXd6RkNFRXVuZnZEcUJvaVpTK2ZmdWlUcDA2QUlBOWUvYmd5U2VmdEQ0bVB6OGZhOWFzd2M2ZE83RjQ4V0o0ZVhsaDl1elpHRGR1SEU2ZE9vVkpreWFoZmZ2Mk1KbE11SFRwRWo3NDRBTTg4Y1FUOFBIeFFlL2V2YkZnd1FKY3ZIZ1JZOGVPeGR0dnY0MnNyQ3hNbkRnUkgzLzhNUm8xYWxTaVJrdHI4Vk5QUFlXcFU2Y2lJeU9qMHEzRi92NytUMmswbWovZUM1S3VqcmhLTTVHYUdDaU96VzVMY0drTE81NCtmUnBUcDA1RmFHZ29vcU9qY2VYS0ZheGV2UnF4c2JGd2QzZEhXRmdZTkJvTmhCQXdtODB3R28zNDZxdXZyQWZDUytzS0s4dk1tVE54NHNRSmFEUkZxL2owNjljUEF3WU1nRmFyaGNsa1F2UG16ZEcxYTFka1pHUmd5NVl0MkxScEUvejgvQkFmSDIrZFZUUnUzQmhyMXF6Qjh1WEw4YWMvL1FtK3ZyNTQ3cm5uTUhueVpPdnpXaVFrSkdEKy9QbDQvZlhYTVdqUUlBQkZ4MnRHakJpQjJOaFk2L2tzRDdLc1dqeHQyclNLdEJaTE9wM08zeklUQWZDa3BYdU5pRXBpb0Rpb3NscUNTOU9oUXdkTW56N2RPaU5wMTY0ZC92clh2MXJ2dDNSVldYWlBTWkprUFVPOVY2OWVtRHQzYnFuUFAzMzY5QkovM0lHaXBWMk1SaVArK01laTViUm16cHhwOS9HM2J0M0NUei85aEppWUdEenp6RE4ybjJmS2xDa1lQbnc0RWhJUzBMUnAweEt2OTloamorSGF0V3Q0Ly8zMzhmenp6MXZIWjg2Y2lVMmJObG5QZHltTlpkWGloN1FXYTJSWjdpNkUrS05Hb3hraWhPaFE1cE1Ta1pWVHo5bGxXWGJscjR2ZkFlZ05BSFBuemxYMVd1K3VhUGZ1M1lpT2pnWUFTSkswejJ3Mno3eTNPMnNJZ05icVZsZTdDU0hHcGFTa3hLcGRCMVdjVTY4MkxJVFlwM1lONUJva1NSSm1zMWxJa3VUS1gxS2NRYjRRNG51MWk2REtjZW9aaWl1cnpDNnZtbkxtekJsMDd0elpJUzhkL0RCR294RkxseTdGK3ZYckxVT2JDZ29LUnAwK2ZUcm4zbTJOVHFjTEVFTDhVWktraVBMdThrcE9UbmErRDROSVlmeVB3TEZKc2l4UFJORkJlWGQvZjMvTW5UdFg5YXN0Nm5RNkhEbHlwTlJ6Vmh6VnJWdTNMQWZsQWNBSVlFcHljdklTbEhGUXZsdTNibjVtc3prQ1FBU0FKMHZaam9GQ0JBYUtVOURwZEtGQ2lNMEFXbmg3ZTJQZXZIbXFYZy9lWHFDWXpXYWJnK2pCd2NFMlorWmZ1M1lOclZ2YkhwcElUMC9Ia1NOSHFyOWdBQ2twS1lpT2pyWmN6Q3ROa3FUSVNyWU5SOXpyK3JMcExHQ2dFSkhUME9sMExXVlpQaURMc3VqV3JadUlqNDhYWnJOWnFFR1daZkhERHo5WWIzLzIyV2RpNXN5Wk50c0VCUVdWZWJ1ME1hV1p6V1lSSHg4dnVuWHJKbVJaRnJJczd3OElDR2lod08ram95ekxVLzM5L1pOY3ZEbUVxTno0cmNxSjZIUTZMWUE1UW9oM2daSkxyeWd0SVNFQmMrYk1zZDZXSkFrSER4NkVUcWRENzk2OUVSTVRneSsrK0FJclZxekFQLy81VDV1ejRZT0RnMjFXSTA1TlRZV1BqNC9OODErNWNxVmFaeWg1ZVhtV3BWY0FBRUtJQlJxTlpqcVhYaUVpdWtlbjB3MlZaZmszV1paRlJFU0VTRTFOcmZaditoY3VYQkNSa1pGQ2lLSVpTdi8rL2NYZi8vNTNNV0RBQUhIaHdvVVMyNnM5UTBsTlRSVkRoZ3l4ekVwKzQzWG5pYW9mWnloT1NwYmx6Z0MrQk5EWjN2TDFTbHUrZkRucTFxMkwwYU5IUTZmVFlkcTBhVmk2ZEtuTm1mYkZxWGtNWmZmdTNaYmw2d0hnckNSSlEvUjYvZjhVZnlFaUlsY1JFaExTVUpibGpmZStoWXVGQ3hjS2c4R2crTGY5MzM3N1RmVHQyMWVrcDZjTElZcG1LSGw1ZWVLVlYxNFI2OWF0cy91WWwxNTZ5ZWEydmRuSWc5dFVsY0ZnRUFzV0xMRE1Tb1FzeXh1N2RPblNRTzNmRTFGdHdSbUs4NnYyMXVLWW1CZ1lEQVpNbno0ZHdQMHVyMnZYcm1INDhPR1lQWHUyZGJtWEsxZXU0TFhYWGl2eEhLV3RDQXpBZW95aktpclJFa3hFUlBib2RMcFFXWmJUWkZrVzRlSGhJaVVsUlpGdi9kOS8vNzBJRHc4WGQrN2NzWTdKc2l3S0NncUVFRUxzM2J0WGhJU0VpUDM3OTl0OS9ILys4eC94K3V1dmk4REFRREZod2dTeGZQbHlSZW9xTGprNVdZU0hoMXRtSmIvcWRMclFoMzlpUkVSVUtxVmJpeTlldkNqQ3dzTEVkOTk5WnpOZVBGQ0VFR0xidG0waU1EQ3d4TzZ2alJzM2lzaklTSkdabVNtQ2dvSkVYbDZlR0RObWpKZzZkYXBOUUZWV2RiVUVFeEVSaWxxTGRUcmRBc3R4aE9qb2FKR2JtMXVwUDlqYnQyOFhhOWV1RlVJSWtaK2ZMNHhHb3poLy9yd0lEQXdVSnBQSlp0dERodzZKbzBlUENpR0V1SDc5dW5qMzNYZkY4T0hEUlVaR2hoRGkvakVVZzhFZzVzMmJKNTU3N2pteFpNa1NjZTdjdVVyVmxwdWJLNktqbzYzSFMvejkvV1B1dFZVVEVaR1NsRzR0L3VTVFQ0Umw1ck40OGVKU3Q3dHc0WUxvMGFPSG1EOS92czBzNXNHRDhxZE9uUklUSjA0VXp6Ly92TWpLeXFwUUxXd0pKaUtxWWJJc2Q1WmwrWXdzeXlJME5GVHMycldyWWlsU2pORm9GTG01dWNKb05ENTAyNnRYcjVZWWUvSEZGKzF1V3p4MHltUFhybDBpTkRUVUVpWm5kRHBkcWV0ckVWSE5ZcGVYaTNQa1ZZc3JvaHlyQkJPUnloZ290WU5EcmxwY1htd0pKbklPYm1vWFFEVWpMUzN0KzFhdFduMEg0SVhyMTY4MzJMbHpKM3g5ZmRHaWhXTTNSYVdrcEdEY3VIRklUVTBGaWxZSkhwaWNuTHhKN2JxSXFDUUdTaTJTbHBaMnVWV3JWaHNBZE0vUHoyK1hrSkNBK3ZYcnc5ZlgxK0V1bGlXRXdJWU5HL0NYdi96RnNvVEtBVGMzdC9Cang0NmRVYnMySXJLUGdWTExwS1dsNWJScTFTcGVrcVQ2UW9qZ0kwZU80SmRmZmtHUEhqMmcxVHBHMTIxZVhoNW16SmlCOWV2WFF3aGhXU1Y0eExGang3TFZybzJJU3VkWVgwdXBSdWwwdXFGQ2lFOEJOT2pRb1FQbXo1K1BEaDNLZGNYYmF2UExMNy9ndmZmZXc4V0xGd0VnUndqeDU1U1VsQzlVTFlxSXlvVXpsRm9zTFMzdFRNdVdMYmNDQ0x0ejU4NmpDUWtKYU51MmJZbnJsdFNVM2J0MzQ1MTMzc0hObXplQm9sV0MreVFuSng5UXBSZ2lxakFHU2kyWGxwWjJ5OGZIWjUzUmFPeG9NQmk2N042OUczbDVlUWdJQ0xDNXBHOTFNaHFOV0x4NE1SWXVYQWlEd1FBVXRRUVBPbkhpeEs4MVVnQVJLWUs3dk1oQ2xkWml0Z1FUdVE3T1VNaXFwbHVMMlJKTTVGb1lLR1NqSmxxTDJSSk01Sm9ZS0ZSQ2RiWVdzeVdZeUhYeEdBcVZTY25XWXJZRUU3azJ6bENvVEVxMUZyTWxtTWoxTVZEb29hclNXc3lXWUNJaXNrZVNaZmtkV1pZTnNpeUxVYU5HaVZ1M2JwVjY3WktiTjIrS1VhTkdXYTVkWXBCbCtSMXdOeXVSeStJTWhTcWt2SzNGYkFrbXFuMFlLRlJoWmJVV0EyQkxNRkV0eGQwUFZHazZuVTRMWUk0UTRsMEFDQWtKQVFBY1Bud1lBQ3d0d2RQMWVyMUJ0U0tKcU1Zd1VLaktpcmNXM3h0aVN6QlJMY1JBSVVYSXN0d1p3RVlBa0NRcFVxL1gvMC9sa29pSXlGbmQ2K2Jpb281RXRWVE5yRTlPUkVRdWo0RkNSRVNLWUtBUUVaRWlHQ2hFUktRSUJnb1JFU21DZ1VKRVJJcGdvQkFSa1NJWUtFUkVwQWdHQ2hFUktZSkxyMUNsQ0NFcWZVYThKRW44ZDBma2dqaERJU0lpUlRCUWlJaElFUXdVSWlKU2hMdmFCWkJyNk5hdEcxcTNibTMzdm12WHJ1SFlzV00xWEJFUkVUa0Y4WUNnb0tBSGgwcTlUKzNhaWFoNmNJWkNpakFZRElpTWpDejFQaUlpSXJzNFF5R2lCM0dHUW9vd0dBd1lQSGh3cWZjUkVSSFo5ZUFzNU5DaFE2WE9VQjY4VCszYWlhaDZjSVpDbGZienp6OWp3b1FKZHU5TFQwOUhzMmJOU293bkppWldkMWxFUk9STUhweUZmUFhWVjJMLy92MUNDQ0dNUnFPUVpiblVHWXZhdFJOUjllQU1oYW9zTXpNVHk1WXR3NnhaczJ6R0h6eW1FaGtaaVZkZWVhVW1TeU9pR3NSQW9Tckp6czdHNU1tVEVSQVFnRVdMRmlFakl3T2hvYUVBZ0czYnRxbGNIUkhWSks3NlNwVWloQkNuVDUvRzFLbFRFUm9haXVqb2FGeTVjZ1dyVjYrR1hxOUhSa1lHNnRldkQ0MUdBeUVFekdZempFWWpEaDQ4eU5XR2lZam9QaUdFeU0zTkZRY1BIaXoxV0luWmJCWW1rMGtZREFaaE1CaUUwV2prTVJRaUY4WnZpbFFwVlFrR3psQ0lYQk5YR3lZaUlrWHdteUpWbWIrLy8zcEprb1k5TUx3K09UazVTcFdDaUVnVm5LRlFsVW1TOUtXZFlYdGpST1RDR0NoVVpaSWtmUU1ncjloUW5pUkovMUdySGlKU0J3T0Zxa3l2MStjQnNLNnBJa25Tem50alJGU0xNRkJJRVVJSTZ5NHVzOW5NM1YxRXRSQURoUlRoNGVHeHcvS3pwNmZuanJLMkpTSWlLcE1zeTl0bFdmNWE3VHFJU0IxY3k0dVU5S1VrU1R3VG5xaVc0bmtvRHNEZjN6OUprcVR1YXRkQjl3a2g5cVdrcFBSV3V3NGlaOEpqS0E2QVllSjRKRW5xcFhZTlJNNkd1N3djaUY2dlY3c0VBcURUNmRRdWdjZ3BjWVpDUkVTS1lLQVFFWkVpR0NoRVJLUUlCZ29SRVNtQ2dVSkVSSXBnb0JBUmtTSVlLRVJFcEFnR0NoRVJLWUtCUWtSRWltQ2dFQkdSSWhnb1JFU2tDQVlLRVJFcGdvRkNSRVNLWUtBUUVaRWlHQ2hFUktRSUJnb1JFU21DZ1VKRVJJcGdvQkFSa1NJWUtGUmpjbk56Rlg5T0lRUnUzTGhoTTFaUVVJQ2NuQnpGWDR1SXlzWkFxWVhNWmpQNjkrOWZvNjk1NWNvVi9PTWYveWh6bXhzM2J1Q0ZGMTVBWGw2ZWRleml4WXQ0N2JYWFNuM01tVE5uRUJVVkJiUFpiQjM3OU5OUE1YWHFWSnN4SXFwKzdtb1hRQlZYV0ZpSTRPQmdOR2pRNEtIYjV1VGtZTisrZldqWXNDSE9uVHVISjU1NEFrSUkzTHAxQ3dzV0xNQ09IVHZzUG03djNyMVl0R2dSNHVQankxMlhYcS9IMnJWcjhkVlhYOW1NYjkyNkZiTm56OGJseTVmeDhzc3Z3MmcwNHU3ZHU5aXlaUXUwV3ExMXUrM2J0K09aWjU2QnA2ZW5kV3pmdm4zbzJyVnJxYS81M1hmZm9XL2Z2dEJvN244M0dqVnFGUDc4NXovajdObXo2TktsUzducko2S3FrZFF1Z0FCWmxnVlE5QWU1UEN5QmN1VElFWGg0ZUpTNXJVNm5zd1pLUUVBQWpoNDlDcFBKaEtDZ0lCdzllclRVeDVSVmkwNm53N2ZmZmd0dmIyKzc5eDg1Y2dUdnYvOCtkdTNhQlhkM2QzejIyV2RJU1VuQjBxVkxrWitmajNIanhxRmZ2Mzc0MDUvK0JLQm94dFNuVHgvazV1WkNxOVZhMzlQZXZYdngwa3N2NGZMbHkzQnpjN00rLy9yMTY5R3VYVHVZeldZTUdEQUF5NWN2THpHTEVVSkFrdTcvOHc0TURNUzhlZlBLL0t5S3Z6OEFTRTVPNW44ZlJCWEFHUW9wN3RTcFUramJ0eS9jM2QxeDh1UkpKQ1FrSURzN0d3TUhEa1IrZmo1eWNuSnc2OVl0eE1mSEl5RWhBVUlJWkdWbDRjaVJJd0FBazhtRTBOQlFKQ2NudzlQVDB6b09BTDE3OTRhN2U5RS8yNzE3OStLMzMzNUR4NDRkc1gvL2ZwaE1KcHZnQVlEOC9Id0lJV3htUFVSVVBYZ014UVhvZERyMDc5L2Yrai9MTjJ5bFJFVkZJU3NycTl6Yi8vRERENGlNakFRQVBQNzQ0MWkxYWhVQUlDRWhBUjRlSGtoS1NrSkNRZ0lLQ2dwc0h1Zmg0V0g5SHdEczJMR2p4TXpEYURSQ3E5WENiRFpqOWVyVjF2R01qQXdNR2pRSUpwUEpadnZkdTNkajlPalI1WCt6UkZScG5LRzRBSTFHZzhURVJPdnRnSUNBaHo3bXdXL3laVGw3OWl5TVJtTzV0czNNek1TSkV5Y3daY29VNjlpV0xWdksvVnJGL2VVdmY4SENoUXRoTXBuUXExY3ZBRVd6Rnc4UEQzejExVmMydS91OHZiM1JxRkVqSEQxNkZFRkJRZGJ4cEtRa2hJU0VWT3IxaWFoaUdDaTFVRUZCQVR3OFBIRGt5QkhNbWpXclVzOHhjT0JBbTl2LytNYy8wTHQzYnlRbUpzSnNObHREWk1pUUlRQ0FyS3dzUkVaR0lpTWp3enA3ZVhEV0V4WVdabk5ibzlGZ3lKQWhHRGR1SERwMzdvem16WnZEYURUQ3c4TURseTlmeHVUSmsvSFdXMjladCsvVnF4ZjI3TmxqRFJRaEJINzQ0UWNzWHJ5NFV1K1JpQ3FHZ1ZJTDNieDVFMTVlWGdnT0RyYVoyVmlVWjVkWlFrS0MzWVB5Qnc0Y1FPdldyVzNHQ2dzTDRlM3RqVTJiTnFGLy8vN1l0R2tUQUNBOFBOeG11NzE3OXdJb21vVjA3OTRkQU9EajQ0T2hRNGRpM3J4NW1EOS9Qa3dtRTdSYUxjYU5HNGU2ZGV2YVBMNW56NTU0OTkxMzhmNzc3ME9TSkp3N2R3N3U3dTU0NnFtbkh2cCtpS2pxR0NndTRNSHpTaDUyL3NYcDA2ZlJ2bjM3YXFubG80OCt3cHR2dm1remxwMmQvZEJ1dExJTUh6NGNOMi9lUkdGaElUUWFEYlJhclUyN3NjVlRUejBGczltTU0yZk9vRXVYTGpoOCtMQjFWeGtSVlQ4R2lnc1lNV0lFSmt5WVlMMjlkT25TTXJmLzl0dHZGVDl3YjlHaVJZc1NZeGN1WEVCbVp1WkRkM21WeHNQREE2MWJ0MFptWmlicTFLbFQ2bmFTSktGbno1NjRlUEVpdW5UcGd2Mzc5K1B0dDkrdTNCc2hvZ3Bqb0xpQTRtRmk3N2JGMGFOSG9kZnJrWlNVaE9qbzZHbzlXOTRTR3UzYXRjT0JBd2NRRVJHQmQ5NTVwOHhkWHFHaG9XVSs1ODgvL3d3dkw2OHl0NWt4WXdhQW9yUHVyMXk1QWxtV0svc1dpS2lDR0NoT2JNQ0FBUlhhUGpNekU5SFIwWWlLaWtMTGxpM3RIajhCN2g5REtUNkw2ZHUzcjgwMkQ5NjJqTTJlUFJ0anhveXhodFdOR3pjUUdSbUpUei85MUxwZFlXRWh6R1p6aVJiZlE0Y09BYkE5aG5Ma3lCSE1uRGtURFJvMHdQWHIxekZtekpnU3IvdlRUei9oOWRkZnR4a3ptVXdvS0Npd09kQy9mLzkrdSsrWGlNaGx5TElzWkZrVzVXVXdHTVNNR1RPRXdXQjQ2TFl6WnN3UStmbjUxdHU3ZHUwU0pwT3B6TWNVRkJTVXU1YUhPWGJzbUlpSmliSGVuanAxcWpoMDZKRG8zNysvK1B2Zi8yNGRQM255cE0zakxsKytMSVFRb3JDd1VLU21wb3F6WjgrS3RMUzBFcy8vd1FjZktGYXJoZVgzb2ZhL0N5Sm53NlVsSEVCRmwxNXhKcFlHZ2VKcmJUazZMcjFDVkRuYzVVWFZ5cG1DaElpcWh2KzFFeEdSSWhnb1JFU2tDTzd5b2twNTRZVVg4TmhqandFb09sSFNjdDJSVTZkTzRlbW5uN1p1ZCtQR0RXemJ0azJWR29tb1pqRlFxTktLTHhoWjJzOUVWSHN3VUtoU3ZMMjliYzR0QVlELy9lOS9lUExKSjIzR1JvNGNXWU5WRVpHYUdDaFVZU05HaklCR284R0lFU05zeHUyTnZEc3dBQUFOWDBsRVFWUUZDaEhWSGd3VXFyRFBQLy9jN25oNGVIaXA5eEdSNjJPZ1VLVUZCUVhaTEEzZnBrMGJteXNzcHFXbGxicThDeEc1SGdZS1ZZbmwrdTVFUkR3UGhZaUlGTUd2bDFScGp6enlDRmF1WEZucS9kVzVQRDRST1I0R0NsWGE3ZHUzU3l3YlQwUzFGd09GS3F4NHUzQkJRVUdwMjkyK2ZSc2pSb3hBV0ZoWWlSWmpJbkk5REJTcU1MWUdFNUU5UENoUFJFU0tZS0FRRVpFaUdDaEVSS1FJQmdvUkVTbUNnVUpFUklwZ29CQVJrU0lZS0VSRXBBZ0dDaEVSS1lLQlFrUkVpbUNnRUJHUkloZ29SRVNrQ0FZS0VSRXBnb0ZDUkVTS1lLQVFFWkVpR0NoRVJLUUlCZ29SRVNtQ2dVSkVSSXBnb0JBUmtTSVlLRVJFcEFoZVU5NkI2SFE2dFVzZ0lxbzB6bEFjZ0JCaW45bzFrQzBoeEE5cTEwQkVWR3ZKc2l4a1dSWnExMEZFNnVBTWhZaUlGTUZBSVNJaVJUQlFpSWhJRVF3VUlpSlNCQU9GaUlnVXdVQWhJaUpGTUZDSWlFZ1JEQlFpSWxJRUE0V0lpQlRCUUNFaUlrVXdVSWlJU0JHUzJnV1FjK3JhdGV0ajd1N3VIend3L01hOS8vK2srS0RSYVB6YnlaTW5yOVpNWlVTa0ZnWUtWY3JRb1VQZHpwOC9mMDJTcE9abGJTZUV1TkdwVTZmV216ZHZOdFZVYlVTa0RqZTFDeURuZE9iTUdkRzZkZXVPQUxvOVpOTzRQWHYySk5SRVRVU2tMaDVEb1Vvem04MWZsbU96OG14RFJDNkFnVUtWcHRGbzlnc2hNc3ZZSktOeDQ4YjdhNndnSWxJVkE0VXFUYS9YR3lSSjJsYkdKdHYyN2R0bnJMR0NpRWhWREJTcUVrbVNTdDJscGRGb3VMdUxxQlpob0ZDVlpHVmw3UWFRYmVldTdEdDM3dXlwNlhxSVNEME1GS3FTOCtmUEZ3Z2g3SFZ4YlQ5Ly9ueEJqUmRFUktwaG9GQ1ZsYkxiaTd1N2lHb1pCZ3BWbVNSSjN3RElLemFVSjBuU2Y5U3FoNGpVd1VDaEt0UHI5WGtBRWkyM0pVbmFlVytNaUdvUkJnb3BRZ2hoM2NWVnpoTWVpY2pGTUZCSUVSNGVIanNzUDN0NmV1NG9hMXNpSXFJeXliSzhYWmJscjlXdWc0alU0YTUyQWVSU3ZwUWtTYWhkQkJHcGc4dlhPNkhBd01CR0JvTWhBc0N6S0ZydHR3V0FSOERWb3kxTUFHNER1QTdnR0lBRFdxMzJ5NlNrSkhzbllCS1JRaGdvVGlRd01MQjVZV0hoVEVtU1JnRHdWTHNlSjVNbmhQamN3OFBqbzZTa3BCdHFGMFBraWhnb1RrS24wdzBUUW53Q29JRWtTUWdLQ3NLenp6NkxwNTkrR2kxYXRFQ2pSbzNnN3M0OW1BQmdOQnFSbloyTjY5ZXY0OVNwVXpodzRBQysvLzU3Q0NFQUlFZVNwRGYwZXYwR3Rlc2tjalVNRk1jbnliSThBOENIQURCdzRFQ01IVHNXTFZ1MlZMY3FKNU9XbG9iWTJGZ2tKQlN0RWlOSjBreTlYdjlYQUR6bVE2UVFCb29ENjlLbGkwZWRPblhXQUlpcVU2ZU9tRE5uanZUc3M4K3FYWlpUTzNEZ0FLWk5teVlLQ2dva0FIRUZCUVdqVDU4K1hhaDJYVVN1Z0FkeEhWaWJObTFpQUx6dTdlMk5GU3RXU04yNlBleHF1L1F3N2RxMVE0OGVQYVQ5Ky9jalB6Ly9HWGQzOXdacGFXbGNKb1pJQVp5aE9DaC9mLzhYSlVuYTFxUkpFeEVYRnllMWF0Vks3WkpjeXErLy9vcFhYMzFWM0xselJ3THdZbkp5OG5hMWF5SnlkcHloT0tDQWdJQTJRb2ovQUtnM2I5NDhxVXVYTG1xWDVISWFObXlJVHAwNlNZbUppUURRNzdISEh0dnc2Nisvc3EyWXFBcTQ5SW9ETXBsTUt3QThFaFVWaFpDUUVMWExjVmtoSVNGNDVaVlhBT0NSZTU4NUVWVUJkM2s1R0Q4L3Z3Q05Sdk5EMjdadHNYSGpSbmg0ZUtoZGtrc3JMQ3pFU3krOWhNdVhMME1JRVpDU2tuSk03WnFJbkJWbktBNUdvOUY4QUFBalI0NWttTlFBRHc4UGpCZ3hBc0Q5ejU2SUtvY3pGQWZpNStmbnA5Rm9VcG8zYjQ1dDI3WkJxOVdxWFZLdFlEQVk4T0tMTHlJOVBSMUNDTCtVbEpRVGF0ZEU1SXc0UTNFZ0dvMW1QQUJFUlVVeFRHcVFWcXRGVkZRVUFFQ1NwQWtxbDBQa3RCZ29EcUpYcjE3dUFBWnJOQm9NSERoUTdYSnFuVUdEQmtHajBRREFpME9IRG1YM0kxRWxNRkFjUkZaV1ZnOEEzbjUrZm1qVXFKSGE1ZFE2alJvMXdqUFBQQU1BVFM5Y3VOQkQ3WHFJbkJFRHhVRklrdlQvQUlCTHE2akg4dGxiZmhkRVZERU1GTWN4Q0dDZ3FNbnkyUXNoWGxTNUZDS254RUJ4QUg1K2ZrMEFkUEx5OGtLN2R1M1VMcWZXYXRldUhSNTU1QkVBNktUVDZScXJYUStSczJHZ09BQTNON2VuQWNESHgwZnRVbW8xU1pLc3Z3TkprcDVXdVJ3aXA4TkFjUXhkQWFCang0NXExMUhyV1g0SFFvaXVLcGRDNUhRWUtJN0JGM0RjR2NxZVBYdnc4Y2NmbHhnZk1tUUl6R1p6dVo0ak9EaFk2YktxaFNWUXpHYXpyOHFsRURrZFhqUFdBUWdoSGdmZ2tNZFBoQkJZdlhvMXBreVpVdUsrUzVjdVdTNnJhOVcvZjMrN3oxTllXR2ozdm84KytnamR1M2RYcGxnRnRHM2JGZ0FnU2RMaktwZEM1SFFZS0k2aENRQ0hQUDlreDQ0ZDhQSHhnWitmSHk1ZXZJalhYbnZONXY3dzhIQ2IyM3YzN3JYN1BNSEJ3YmkzVkx4REsvWTdhS0ptSFVUT2lJSGlHQm9EUVAzNjlkV3V3OGFkTzNmdzJXZWZZZVhLbFlpTGk4T1pNMmRzQWtPbjAySFhybDF3YzNPZEU4dUwvUTdZNVVWVVFRd1V4K0NRZ1pLUWtJRDA5SFNNR2pVS1dWbForUGUvLzEydXh3VUhCNk5aczJZMll3YURBWU1IRDdiZXZuYnRHbzRkYzd5VjRoa29SSlhIUUhFTURoa29FUkVSR0R4NE1LWk5tNFpYWDMwVnpaczNSMWhZbU0wMnhYZDVmZnp4eCtqY3VUTUFZTnUyYlRiYkJRY0gyNHc1NmtINkJnMGFXSDVrb0JCVkVBT0ZTbFd2WGoxczNyd1pXcTBXRVJFUkFFby9Sa0pFeEVCeERGa0FIczNOelhXb2kycWxwcVppd1lJRjhQZjN4L0RodytIcDZZblkyTmhTTzdtS0gzUXZ2bUp5ZG5ZMkNnc0w4ZnZmL3g3MTZ0VURVTlQxNVloeWNuSXNQMmFwV1FlUk0yS2dPQVpyb054YitzTWhOR2pRQUZGUlVmRHg4WUdQajQrMXJUazlQUjE2dmQ1bTI0Q0FBT3ZQTVRFeENBa0pBUUFjT25RSUsxZXV4Tm16WjlHcFV5Zk1talVMelpzM3grSERoMnZ1alZSQWJtNnU1VWNHQ2xFRk1WQWNReFpnODhmTUlUUnIxZ3h2di8wMmdLSVp4ZG16WnkxTHZKY3BKQ1FFZVhsNVdMSmtDYTVjdVlKbHk1YWhYNzkraUk2T3hxUkprL0RHRzIvZ3VlZWVxKzd5SzRXQlFsUjVQRlBlTWR3QmluWU5PWkxVMUZTc1diTUdiNzc1SnNMQ3dyQjQ4ZUtIUHFhd3NCQmZmUEVGWG43NVpiUnQyeFlmZi93eEdqY3VPcjd0NCtPRHBVdVhZc09HRFpnd1lRSk9uanhaM1craHdvcjlEdTZvV1FlUk0rSU14UUZJa3ZTekVPTDNseTVkc3RsMXBMWkxseTRoTXpNVEw3MzBFdWJNbVdOejR1V0R4MUhNWmpPTVJpT0dEeDhPWDE5ZnJGNjlHbzgrK21pSjUyemF0Q2xpWTJPUmtKQ0FEei84RVBQbnozZW9OY3d1WDc0TUFCQkMvS3h5S1VST2g0SGlHSDRFaW1ZRWpxUjM3OTdvM2J0M2lmRi8vdk9mQ0F3TXRCazdldlFvM04zZEVSY1hCNjFXVytJeHc0WU5zLzRzU1JJR0RScUVRWU1HS1Y5MEZWMjRjQUVBb05Gb2ZsUzVGQ0tudzExZWp1RWtjUCtQbWFON01FeUErd2ZsN1lVSkFJd2ZQNzVhYTFLSzVYY2dTWkxqN1k4amNuQU1GQWRnTXBsT0FZNDNRNmx0aEJEVzM0RVE0cFRLNVJBNUhRYUtBemgrL1BnZEFPY3pNek54NmRJbHRjdXB0UzVkdW9UYnQyOER3SG05WHM4dUw2SUtZcUE0anUwQWNPREFBYlhycUxVc243MGtTVityWEFxUlUyS2dPQWdoeEZhQWdhSW15MmR2K1YwUVVjVXdVQnhFNDhhTi93dmcxdkhqeHgzdWZKVGFJRHM3R3lkT25BQ0FXeDA3ZHZ5djJ2VVFPU01HaW9QWXQyK2ZFY0RYWnJNWkNRa0phcGRUNjJ6ZnZ0MXlPZU92TjIvZWJGSzdIaUpueEVCeElHYXplUmtBeE1mSHcyQXdxRjFPclZGWVdJajQrSGdBZ0JCaXFjcmxFRGt0Qm9vRE9YNzgrSEVBWDkrNGNRTTdkKzVVdTV4YVkrZk9uVWhQVDRja1NkdFNVbEpPcUYwUGtiTmlvRGdZSWNSZkFXRHQyclVPdThTN0t5a3NMTVRubjM4TzRQNW5UMFNWNHpvWEEzY1IxNjlmLzdWbHk1WUJXVmxaVHhRVUZEanNsUTFkeFpJbFMzRG8wQ0VBMkpHY25MeEE3WHFJbkJsbktBN0l6YzF0SElEYjhmSHhEbnZkRUZkdytQQmhyRisvSGdCdUc0M0dzV3JYUStUc0pMVUxJUHRrV1I0RTRPc21UWnFJdUxnNHFWV3JWbXFYNUZKKy9mVlh2UHJxcStMT25Uc1NnQmVUazVPM3ExMFRrYlBqTGk4SGxaYVdkcTVseTVaTjd0NjlHL3p0dDk5Q3A5UFpYUTZlS3U3TW1UTjQ0NDAzY1B2MmJRbkFvdVRrNUdWcTEwVGtDaGdvRHN6THkrczdkM2YzOXZuNStjL3MzTGxUUFA3NDQ1TGxNcnhVT1FjT0hNQ0VDUk5FVGs2T0JDQ3VvS0Jnd3MyYk4zbmVDWkVDdU12TDhVazZuZTcvQ3lFK0FvQUJBd1pnM0xoeGFObXlwZHAxT1pXMHREU3NXTEVDTzNic0FBQklralJEcjlmL0RZQlF0eklpMThGQWNSSTZuVzZZRU9JVEFBMGtTVUpRVUJCNjl1d0pYMTlmdEdqUkFvMGFOWUs3TzYrWEJnQkdveEhaMmRtNGZ2MDZmdnp4Unh3OGVCRGZmLzg5aEJBQWtDTkowaHQ2dlg2RDJuVVN1Um9HaWhNSkRBeHNiakFZWmdBWUNjQlQ1WEtjVFI2QXRWcXRkbFpTVXRJTnRZc2hja1VNRkNjVUdCall5R0F3UkFEb0NhQWJnQllBdk1CalloWW1BSmtBcmdNNEJ1Q2dWcXY5TWlrcGlhdHVFaE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T1pQL0F4ZXRDblFmVm8waEFBQUFBRWxGVGtTdVFtQ0MiLAogICAiVHlwZSIgOiAiZmxvdyIKfQo="/>
    </extobj>
    <extobj name="C9F754DE-2CAD-44b6-B708-469DEB6407EB-2">
      <extobjdata type="C9F754DE-2CAD-44b6-B708-469DEB6407EB" data="ewogICAiRmlsZUlkIiA6ICI0OTEwNTI3MTU5MSIsCiAgICJJbWFnZSIgOiAiaVZCT1J3MEtHZ29BQUFBTlNVaEVVZ0FBQmlFQUFBR2xDQVlBQUFDY0IxVldBQUFBQ1hCSVdYTUFBQXNUQUFBTEV3RUFtcHdZQUFBZ0FFbEVRVlI0bk96ZGQxeVZaZjhIOE04WjdDSElYaklVRTdlNGNlSTJKNXJqZVJ4bDljdEtiVHhhT2NxeUxMTXlLOU15U3kyMzVzYUpJb21LSUNKRFJGRlIyYklFMlp6MSt3TTRjZVN3aE1NQi9ieGZyMTV5cnZ1NnIvczZZSUQzNTc2K2wwQ2FINmNBRVJFUkVSRVJFUkVSRVJGUkxZbU4zQVMxNlNmVTlFU0lpSWlJaUlpSWlJaUlpT2o1eEJDQ2lJaUlpSWlJaUlpSWlJZzBnaUVFRVJFUkVSRVJFUkVSRVJGcEJFTUlJaUlpSWlJaUlpSWlJaUxTQ0lZUVJFUkVSRVJFUkVSRVJFU2tFUXdoaUlpSWlJaUlpSWlJaUloSUl4aENFQkVSRVJFUkVSRVJFUkdSUmpDRUlDSWlJaUlpSWlJaUlpSWlqV0FJUVVSRVJFUkVSRVJFUkVSRUdzRVFnb2lJaUlpSWlJaUlpSWlJTklJaEJCRVJFUkVSRVJFUkVSRVJhUVJEQ0NJaUlpSWlJaUlpSWlJaTBnaUdFRVJFUkVSRVJFUkVSRVJFcEJFTUlZaUlpSWlJaUlpSWlJaUlTQ01ZUWhBUkVSRVJFUkVSRVJFUmtVWXdoQ0FpSWlJaUlpSWlJaUlpSW8xZ0NFRkVSRVJFUkVSRVJFUkVSQnJCRUlLSWlJaUlpSWlJaUlpSWlEU0NJUVFSRVJFUkVSRVJFUkVSRVdrRVF3Z2lJaUlpSWlJaUlpSWlJdElJaGhCRVJFUkVSRVJFUkVSRVJLUVJEQ0dJaUlpSWlJaUlpSWlJaUVnakdFSVFFUkVSRVJFUkVSRVJFWkZHTUlRZ0lpSWlJaUlpSWlJaUlpS05ZQWhCUkVSRVJFUkVSRVJFUkVRYXdSQ0NpSWlJaUlpSWlJaUlpSWcwZ2lFRUVSRVJFUkVSRVJFUkVSRnBCRU1JSWlJaUlpSWlJaUlpSWlMU0NJWVFSRVJFUkVSRVJFUkVSRVNrRVF3aGlJaUlpSWlJaUlpSWlJaElJeGhDRUJFUkVSRVJFUkVSRVJHUlJqQ0VJQ0lpSWlJaUlpSWlJaUlpaldBSVFVUkVSRVJFUkVSRVJFUkVHc0VRZ29pSWlJaUlpSWlJaUlpSU5JSWhCQkVSRVJFUkVSRVJFUkVSYVFSRENDSWlJaUlpSWlJaUlpSWkwZ2lHRUVSRVJFUkVSRVJFUkVSRXBCRU1JWWlJaUlpSWlJaUlpSWlJU0NNWVFoQVJFUkVSRVJFUkVSRVJrVVl3aENBaUlpSWlJaUlpSWlJaUlvMWdDRUZFUkVSRVJFUkVSRVJFUkJyQkVJS0lpSWlJaUlpSWlJaUlpRFNDSVFRUkVSRVJFUkVSRVJFUkVXa0VRd2dpSWlJaUlpSWlJaUlpSXRJSWhoQkVSRVJFUkVSRVJFUkVSS1FSRENHSWlJaUlpSWlJaUlpSWlFZ2pHRUlRRVJFUkVSRVJFUkVSRVpGR01JUWdJaUlpSWlJaUlpSWlJaUtOWUFoQlJFUkVSRVJFUkVSRVJFUWF3UkNDaUlpSWlJaUlpSWlJaUlnMGdpRUVFUkVSRVJFUkVSRVJFUkZwQkVNSUlpSWlJaUlpSWlJaUlpTFNDSVlRUkVSRVJFUkVSRVJFUkVTa0VRd2hpSWlJaUlpSWlJaUlpSWhJSXhoQ0VCRVJFUkVSRVJFUkVSR1JSakNFSUNJaUlpSWlJaUlpSWlJaWpXQUlRVVJFUkVSRVJFUkVSSkRMNVhpVW1RbEpTVW1WeHhVS3hWT05LNVZJcXUxVFZGaFk1WFdKcUhsakNFRkVSRVJFUkVSRVJOU0l0bS9jaU45LytFSGIwNmdrTnljSFh5OWRpcHZYcjFjNkpwVklzT1N0dHhBY0dLalMvdEhjdWJodzlteTE0NTQ2ZEFqTDVzK3Z0cy9LRHovRS91M2I2ejVwSW1yeXhOcWVBQkVSRVJFUkVSRVIwYk5FVWxLQ1c5SFI2Tml0bTlyak1WRlJrRW9ra012bEVBcWI3alBDQmZuNVNJcVBCd0RJWlRJQVFIcHFLbTdIeEtqMFMzLzRVS1d0VGJ0MkVBZ0VkYnZZVTZ5d0lLTG1nU0VFRVJFUkVSRVJFUkZSQTVHVWxHREZ3b1dRbEpSZzljYU5hdnQ0RFI0TXFWVGFwQU1JQUVoTFNjRytyVnRWMnE0R0JTSHE2bFdWdHZDUUVNUkVSQ2hmTDE2MXFzNGhoSndoQk5Feml5RUVFUkVSRVJFUkVSRlJBMUVvRkRYdWJURG1wWmNhYVRiMTQ5S21EWmF1WGcyZ3RCelRzdm56TWNySEIzMEdEbFQyK1dqdVhBd2ZOdzc5aHc2dDA5aFBycWlReTJSSWYvZ1FsODZkcTlUWHk5djdLZDhCRVRVRkRDR0lpSWlJaUlpSWlJaWVZNSs4OHc1S2lvdVZyN2RYV01HaFhNMGhFRUJYVHc4aWtVamxYSFZ0NWVKaVl3RUEyVmxaS3E4QklDc2pBNGQzNzFicG4zai9QaEx2MzY4MERrTUlvdVpOSU0yUDQxb25JaUlpSWlJaUlpS2lldnBvN3R3cWoxVXN6VlRlNzR1ZmZvS3VucDdhOXJEZ1lBVDYrU0VySXdPV05qWVlPV0VDT25ickJxbEVndE5IaitKYWNERHljM05oWVcwTjcxR2o0Tm1uajlycnBxV2s0TXl4WTdoejh5YUtDd3RoYm1rSnp6NTlNR2o0Y0lqRXBjOG5SNFNHUWk2VElUbzhIRkZoWWVnM1pBaWNYRndBQUZhMnRsajMxVmUxL2h5b2U1OVBFZ3FGV1BYTEw4clhDb1VDaTk5OEV6Mzc5Y05MczJjcjJ3L3Qyb1dnZ0lBcXkxb1JrWGFKamR4cVZYZU5LeUdJaUlpSWlJaUk2Sm1oVUNpUW1KS09HN0gza1pENEVQSEphVWhLeVVCK1FTRUtDb3BSV0Z3RXFWU3U3V2syS3JGWUNBTTlmUmdhNnNISTBBQU9kcFpvWlc4TkowY2J0Ry9yQWtjN3E3cHZJa3hxdGUzUUFRcTVYRmxtcUcySERrODF6cmtUSjNEQjN4K096czZRU0NSSVMwbkI5bzBiOGRxNzd5TFF6dzkzWTJQUnl0VVZZckVZYVNrcDJMTmxDd3dNRGVIUnViUEtPTEUzYnVDdkRSc2drVWhnWTJjSEd6czdKRDU0Z0ZPSER1SEJuVHQ0WmY1OENBUUNkT25SQXdBUWV1a1NBTURWM1IyZFBEMEJBSWtQSGdBQUpzK2FCZGMyYmFxY2MzQmdJQUxQbkZGcFc3QjBLUURnMHJsenVCb1VwSHo5NU44MlJkbCtFR0lkbmFmNGJCRlJVOGNRZ29pSWlJaUlpSWlhdFpJU0NZSkNveEVVR28yd3lGZ0lSR0owN3RBZXpxMmNNR3lJSnh3ZDdHRmlZZ3hEQXdNWUdoaENMRlpmT3VaWkpaWEtVRkJZZ0lMQ1F1VG01aUV4S1JueGlVa0lqVXpBNWwybm9KQkw0ZG1wTGZyMjZJQytQVHBBVjVjM2dwL1dhMlZsalQ1NTV4M2w2NmR4TFNRRUMxZXNnSm01T2VSeU9iWnYzSWpvOEhEczNMUUpBUERleHgvRHl0WVdDb1VDdXpkdlJuaElDQUxQbkZFSklSNW5aMlBucGsyUXlXVDQ3Ly85bnpKb3lNL0x3NmExYTNIeituV0VoNFNnVysvZUFJQ0MvSHpjdTMwYkFKRDMrREV5MDlKZ1lXMnRIRTlmWHgrR3hzWlZ6cm5paW81eWpzN09BQUFUVTFPVjEwK1NTaVFBQUIyR0VFVFBKSVlRUkVSRVJFUkVSTlFzeGQ1TmdLL2ZKUVJjQ3NjTDd1NFlQS0EvWHBuOUdoenM3YlE5dFNaRkxCYkIxTVFFcGlZbXNMVzJobnRyTjVYalNja3B1Qm9lQ2QrekYvRDl4cjBZMUxjTHhnNzNRdHZXVGxxYU1RMGJPeFptNXVZQVNrc1hEUjB6QnRIaDRTakl6OGVFNmROaFpXc0xBQkFJQkJnMFlnVENRMEtROE1SZUNoZjgvVkZZVUlEQkkwY3FBd2dBTURJMnhtZ2ZIMnhldHc1aGx5OHJRNGlJSzFjZ0ZBb2hrOG5nNSt1TDgzNSttTGQ0c2ZLOEhXVUJpQ1lVbCsxSG9hZXZyN0ZyRUpIMk1JUWdJaUlpSWlJaW9tWWxLaVlPMi9hZFJueHlCbnpHamNHZkc5K0FwVVZMYlUrcjJYS3d0NE9EdlIzR3Z6Z1M2Wm1aT0gwMkFNdS8vUlBPRHBhWStkSUlkUEp3cTNrUWFsQnRQRHhVWHR2WS9SdXNQVmx5cVR5UUtDa3VobFFxaGJoc240ZWJVVkVBZ0o3OStsVWF2M3hGUWxKQ2dyTHQ4dm56Y0cvZkhqY2lJakIwekJpYzlmWEY5bzBiTVhyU0pBREFqUC83UDdSdTE2N0tPVi8wOThmWlk4ZHE5ZjZrVWlua01wbnlkZm5HMVhyNitpb2JaSmYzS1c5VHQ5cUNpSm8raGhCRVJFUkVSRVJFMUN3a3BXUmczUi83a2ZRd0d6T212b1JSdzd3aEVqMWZwWlUwemNyQ0FqT21Uc2IweVJOeDhzdzVmTE5oSHh4c3pMRGd0Y2x3c0xQVTl2U2VHNGFHaGlxdksrNlZZUFJFU2FTS0pZemtNaGxRRmtKa3BhY0RBTDVkdnJ6SzZ4VG01d01BWXFPamtacVVoTUVqUitKR1JBUk1XN1RBK09uVGNmSHNXUlFWRmdJQWlvcUtVSkNYVitWWUZjT0RtdXpkc2dVUm9hR1YybjMzN1lQdnZuMlYyc3ZMVzNHRGFxTG1pU0VFRVJFUkVSRVJFVFZwRW9rVU8vYjc0ZERKaTVnNWZRcFdUeHdQb1ZDbzdXazkwMFFpRWNhTUhJYlJ3NGRnMzZFam1MZmtCMHdjMVE4ekpnK0hqZzV2SnpVSDVaczl0Mm5YRHNKcXdqcUZRb0ZUaHcranBhVWxYTnUyVmJaMzdka1RuVHc5a1pLWUNBRFl2MjFiZzgydDk4Q0JLcXM5cmdZRjRmNmRPeEFLaFpnd2ZYcTE4eVdpNW9jL05ZaUlpSWlJaUlpb3lVcEt5Y0JuMzIyQnZaMFR0dnl5am1XWEdwbFFLTVMwU1JNeGROQkFyRjMvSytZdCtRR2ZMcG9EQjFzTGJVK05hbURTb2dVZVpXYmlwZG16WVc1UjlkY3JMemNYU2ZIeEdEZDFLZ1JQSEJPSlJMQ3dzc0xzdDk2Q2MrdldNRFl4QVFBRUJRVGd5SjQ5K0dyREJnZ0VwV2RscEtYaFlYSnlyZWJtNU9JQ2x6WnRJQktKSUpWS2NmcndZYlF3TTBOT2RqWkVZckhhRWxKRTFIenhzUUVpSWlJaUlpSWlhcEwrdVJTTytVdldZdHlZc1ZpNWZBa0RDQzJ5dEdpSkw1Y3Z4ZGpSTDJMQjRyVTRIeFNoN1NrMVdlVTM1UUZBVm1IZmc4Ym0zTG8xQUNBbU1yTGFmc1ltSnVqaDVZVmVBd1pVT3ZZb014TjVqeC9EMnRZV2hmbjVTRTlOUlhwcUtsS1NrbUJnWklTTWh3K1ZiUXE1SE5hMnRraFBUYTN5V2ljT0hzU0cxYXZ4Nlh2dklUTXREVURwWGhLNWp4OWpsSThQV3JtNjR0U2hReWdvS3hORlJNOEdyb1FnSWlJaUlpSWlvaVpuNzVGek9IRDhJdGFzV2duMzF0d1l1YW53R1RjR0hkdDdZT21LTDVHYW5vV3A0NzIxUGFVbVIwZFhGN3A2ZWlncExrWmNiQ3pjUFR3Z2w4c2J2WVJZMzhHREVYSGxDazRlT2dRTEt5dTgwTEdqOGxoeFVSRXVueitQanQyNndjTEtDcE5temxRN3Y1MmJOaUgrM3IwcXIvSGRwNStxYlYrOWNTT0tDZ3NSZXVrU2JrVkhJeTQyRmdBUWNQSWt6TXpOMGNQTEM0WkdSa2hKVElUZmtTT3d0TEZCMTE2OTBOTFNFcjkrOXgzMmJONk1sK2ZOWTlrMW9tY0VRd2dpSWlJaUlpSWlhakxrQ2dWKysrc0lncS9keG9idnY0R1ZKY3YrTkRYdXJkMnc0ZnR2OEwrbHk1SDE2REhlbUQwZVFzR1RoWHllYngyN2RVUFk1Y3ZZdW40OVdybTY0bEZtSmhaLzlWV2p6c0dsZFdzTUhUTUdaM3g5c1huZE9yUzB0RVJMUzBzVUZSWWlOU2tKVXFrVUhwMDZBVUNWTi92bkxWNWNxZTMwNGNNNGUvdzRXcm02SWo4L0gyOS84QUdNVFUwcjlaUEw1ZkRkdHc5Q29SQXU3dTd3Nk5RSkwzVG9BR3M3T3dDbHF5eTJybDhQcVZTS3lXVWhpRXViTmhnd2ZEak9uejZOblpzMllmcXJyNnBzeWsxRXpSTkRDQ0lpSWlJaUlpSnFNbjc3NndnaVloS3dmczFxbUpnWWEzczZWQVVyU3d0c1dMTWFDNWQ5aWsxL0hjWGNsOGRyZTBwTnl2aHAweUNYeTNFektncng5KzdCMXQ1ZUsvTVlQbTRjN0oyY2NOSGZIMG54OGNqT3lvS1JpUW5hZGVxRTNnTUdLQU9CMnBETDVUamo2NHV6eDQvRHMwOGZUSm94QTc5ODl4MDJmUE1OWnM2ZEMzc25KNVgraGtaR2VPM2RkK0hrNmdwOWZYMlZZOGtKQ2RqNjg4L0l5YzdHNkVtVDRGWmhRK3pSUGo3SVNrOUhWRmdZTXRQVE1mV1ZWMkRuNkZpL1R3UVJhWlZBbWgrbjBQWWtpSWlJaUlpSWlJajJIam1IRS81WEdVQTBJN201ZVhoNzRVZDRjVWgzbG1aNkJ1UThlb1N2RmkvR3pMbHowY25URXdBZ2xVZ1FlZlVxenAwOGliU1VGSFR0MlJOVFgza0ZJckVZK1hsNTJMeHVIWkxqNDlGcndBQjRlWHZEcHBwZ1E2RlE0RkpBQUk3djN3K3BSSUxCbzBaaHRJOVBwWDV5dVJ6N3QyMUQ2S1ZMRUFxRjhPelRCd09IRDRlTmxzSWNJbEpQYk9SV3EyVndYQWxCUkVSRVJFUkVSRnAzUGlnQ0I0NWZ4SWJ2djJFQTBZeVltQmpqKzY4K3gxdnZmd0JicTVZWTJMZUx0cWRFRFNRMUtRbW5qeHpCN1pnWWxCUVhvNFc1T2FiTm1RUFBQbjJVZll5TWpmSFdva1U0ZWVnUUx2cjc0L0kvLzhEUzJocnZMRnNHdlNkV1B3QkFVRUFBanV6ZURhRlFpUEhUcHFIZmtDRnFyeTBVQ2pIbDVaZmgwcVlOZlBmdXhiWGdZSFR0MVlzaEJGRXp4UkNDaUlpSWlJaUlpTFFxS1NVRGF6ZnV4WnBWSzdrSFJETmtaV21CVlo5OWpFVkxQa0ZyVjBjNDJQSnIrQ3hvYVdtSnhQdjM0ZEs2TlR6NzlFSG43dDBoRWxlK2xTalcwY0hZS1ZQUWUrQkFCUHI1UVNBVXFnMGdBTURMMnh1NU9UbG8xN2t6bk4xcTNuQytaNzkrOE9qY0dja0pDWEQzOEtqM2V5SWk3V0E1SmlJaUlpSWlJaUxTR29sRWlubExmc0RZRjhmQVoreUwycDRPMWNQQm84ZmdlK0k0MXE5NkR6bzZmTzcxV2FCUUtDRGdwdU5FVklYYWxtTVNhbm9pUkVSRVJFUkVSRVJWMmJIZkQzYTJqZ3dnbmdFKzQ4YkExdFlCT3crYzBmWlVxSUV3Z0NDaWhzQVFnb2lJaUlpSWlJaTBJaWtsQTRkT1hzUjc4K1pxZXlyVVFONmZOeGNIVDF4QVVtcW10cWRDUkVSTkJFTUlJaUlpSWlJaUl0S0tkWC9zeDh6cFUyQnAwVkxiVTZFR1ltbGhnWm5UcG1EZDczOXJleXBFUk5SRU1JUWdJaUlpSWlJaW9rWVhkZU11a2g1bVk4ckU4ZHFlQ2pXd0tUN2prZlF3RzFFeGNkcWVDaEVSTlFIY0pZaUlpSWlJaUlpSUd0MjJ2LzB3WStwTEVBcjVmT1N6UmlnVVlzYlV5ZGorOTJtcy91Uk5iVThIY29VQ01iY2VJRHIySGdvTGk3VTlIZEtDbDZlTjB2WVVpSjVyRENHSWlJaUlpSWlJcUZIZHVwT0ErT1FNakJybXJlMnBrSWFNSERZRVc3YnZRdXpkQkxSdDdhUzFlZHk5bjRTdmZ0eU91QWZKV3BzRGFSOURDQ0x0WWdoQlJFUkVSRVJFUkkzcTJKbEw4QmszQmlLUlNOdFRJUTBSaTBUd0dUY0d2bjVCK0orV1FvaWpweS9ocDkvM3djWEpIcDh1bWdOM055ZlkyYlNFVUNEUXlueUlpSjVYWFBOSVJFUkVSRVJFUkkybXBFU0NnRXZoR0RGa3NMYW5RaG8yWXVoZy9CTVVqcElTU2FOZisrNzlKUHowK3o2TUhlYUZEYXYvaDhGZVhlRmdhOEVBZ29oSUN4aENFQkVSRVJFUkVWR2pDUXFOeGd2dTdyQzBhS250cVpDR1dWbFl3TDExRzF5K2VxTlJyeXRYS0xEcXB4MXdjYkxIMjY5T2dvNllLMjZJaUxTSklRUVJFUkVSRVJFUk5acWcwR2dNSHRCZjI5Tm84aFFLQmVReW1iYW5VVy9lQS92aFV1ajFScjFtekswSHVIcy9DVE1tRDJjQVFVVFVCRENFSUNJaUlpSWlJcUpHb1ZBb0VCWVppKzVkTzJ0N0tuV1c5emdiL2tkM1F5b3BhWkR4ZG0vOEZoKytYUFZtdWJ0K1hZMFBYeGxkcVgzbkwxOWowYXdSdGJyR3oxKzhqeDIvZkYxanY0MWZMOGFXdFovV2FzeTY4dXpTR1dHUnNWQW9GQm9aWDUzbzJIc0FBSGMzN1cySVRVUkUvK0xHMUVSRVJFUkVSRVRVS0JKVDBpRVU2OERCM3E3ZVl4M2Z1eG1Qc3pQck5jYjBOejZvVlQrRlFvR3RQNjdBL2RobzNJNitodGNXcllSWXJGT3ZhOHZsTXNqbDhucU5VWlA3c2RISXo4MnBzVjlDM0Uzb0dSaHFaQTZPRHZZUUNNVklTc21BbzcyVlJxN3hwTUxDWWdDQW5RMUxmaEVSTlFVTUlZaUlpSWlJaUlpb1VkeUl2WTlPN1QwYVpLeW8wQXRJVDBtczF4aTFEU0VFQWdGZVgvUWxmdjl1R1c1SFg4UCt6VDlpMmh1TDZuWHRKMlZucHVIay9qK1ZyeC9jaVFFQTdQN3RXNVYrVmJYWDlyMm9JNWZMSWREZ2hzMmRPN1JIZE95OVJnc2h5bkVUYWlLaXBvRWhCQkVSRVJFUkVSRTFpb1RFaDNCdTFiQWxjcjdiZHJyTzU2eis4TlU2QnhqNkJvWjRmZUZLL1BqcEFsd0pQSTIybmJxalcxL3ZPbCs3S29VRitZZ01DVlMrbGtvbEFLRFNWbDE3dlVJSW1Rd0NnZVlxZHJkeWNrUmlVcHJHeGljaW9xYU5JUVFSRVJFUkVSRVJOWXI0NURRTUcrS3A3V2s4TlgxREk4eGE4REYrWEQ0Zmg3WnRRTHZPUFdGZ1pOd2dZOXM1dWVLcjM0OG9YKy84NVd1RVhmSlhhYXV1dmJZT2JkdUFncnpIS20weW1SVDV1VG5ZcVdiL2lQKyt0ZmlwcmxOUkswY0grQWRFMTNzY0lpSnFuaGhDRUJFUkVSRVJFVkdqU0VySmdLT0R2YmFuVVMvMnJkelFkK2hZWERoOUNLY08vSVdKczk2dTlia245bTFScm1SSXVuOEhBSEIwMTIvSzQrUCs4NGJ5WTJmMzlwRExaWlhHcUtxOXRxS3VYRURPbzR4SzdTWEZSUWk3NUYrcHZTRkNDRWNIZXlTbFZMNG1FUkU5SHhoQ0VCRVJFUkVSRVZHanlDOG9oSWxKdzZ3Y0tMZG8xb2g2blY5VVdBQWRIVjJJeExXL1JaS2RsUTRBQ0Rycml3RWpmV0JoWGJ1TnRnTlBIVVJKY1pGSzJ6L0gvMVorUE80L2J5RGcrRDdsYTBmWHRpcXYxYlViR1p1aTU4Q1J5bU5QZmo3U1V4S1ZiV0t4RHI3ZWNxelNlQi9NSGdsTFd3ZDg5TTFtWmR2VGxLeXFpcW1KQ2ZMekN4dGtMQ0lpYW40WVFoQVJFUkVSRVJGUmpSUUtCZVJ5QldReUdXUXlCZVFLZWRuSGNramxwWC9LWkFySTVETEk1WExJWmY4ZWw4bEt6OHN2S0lLaGdVR0R6cXZYb0ZGMVBpZnlTaUNLQ3ZJQkFCSEIvK0RZbmo4d2N0SXM5QnMrb2NaelpWSXBibDhQSy8xWUpvWGZvZTIxM28raHZJVFNvNHlIK1BMOVdRQXE3Mm5odTJ0VHJkOEhBRmpaT2FxRUVGWjJqc3FQMDFNU0lSS0wwZExLRmdBZ0Z1dFdPbCtoVUVDaFVFQXMxcW5UZGV2QzBNQUFCWVhGR2h1ZmlJaWFOb1lRUkVSRVJFUkVSTTJjVENaSFVYRUpDb3VLVVZoVWpLS2lZaFFWbGFDZ3FCaUZSU1VvS2k1R1lXR0o4bGhoY1FrS0M4djZGcGVnb096ajRxSVNGQmFYbmlPVHlTQlRoZzV5eU9YeWVzOVRKQkxDME1Dd0FkN3h2NmErL3I4Nm4rUGczQnI1dWFYN0lpVEUzVUpCM21OSUpDVzFPdmRXVkNpS2l3clJ1bDFuWkR4TVJ0Z2xmd3lmT0xQV3F5RUFJRG9zcU5yalZuYU9LcXNTcXFKdUZVakY4eGJOR29HV1ZyYlZqaVVwS1EwSHhEcVZBNHFHWW1Cb2dOejhBbmhQZWxkajF5QWlvcWFMSVFRUkVSRVJFUkZSRXlKWEtKQ1hWNERzeDNuSWVaeVBuTWQ1cFIvbkZ1RHg0enhrNStRaEp6ZS83SGdlY25MelVGaFl1eHZvenhKZFhYMEFRRnB5QXF6dG5lcDBidm1LaDZMQ0F0d0lEd1lBdE8zWXZWYm5CZ2VjQkFCNGVnMUJRVUVlanUzK0hmNitlekRsMWZkcWZmMm9LeGVVSDU4L2VRQnVMM1NDbzZ1N3NxMm9JQjlCL3I2MUhxOCt5c3RENmVycGEvUTZBb0VDWFRxNDE5eXhBWVJmdjkwbzF5RWlvdHBoQ0VGRVJFUkVSRVNrWVFxRkF0azVlVWpMeUVaYVpoYlMwck9SblpOYkdpYms1Q003TncrUEgrY2pPeWNYdVhrRmtDc1UycDV5SlFLQkFDS1JBQ0toQ0NLaEVFS1JFQ0toRUNLUnFPeFBJVVFpQVlRVmpndVY3U0tJUkVMY3ZaZUVnc0lDbUpxWTFIcytyVDA2SStuQkhXeFkrVCs0ZVhTdWN6bWhrcEppM0krTlJ0N2piRGk1dG9WOUs3Y2F6OGw1bElHWWlHQ0lkWFRScVdkL0NJVWluRDI4RTZHQnB6Rmk0a3kwYUdsWjR4aVphU21JdXhVRlEyTVRGT1RsNHRLWkkvQS9zZ3Z6UC8wUmxqYWxtM2JuNWp6Qy9pMC8xZW45UEszOHZOSVZJZm9HUmhxN1JtRkJJWXdOamJEMjgva2F1MFpGZis0NWlhMTdUalRLdFlpSXFHWU1JWWlJaUlpSWlJanFLYit3Q09rWjJYaVlub1cwakd5a1oyUWpMZU1SSG1ZOFFucEdGdEl5Y3lDUlNEVjJmYUZBQUFOOVBSZ1k2TUZBWHcvNitub3dNTkNGZ1o0ZURQUjFsY2YwOVhTaHI2OEh3L0srWmE5TCsrcVgvcW12QnowOUhlaUlkQ0FzQ3gyRUlnR0VBa0c5NXpsOTdtY29LQ3hza0JCaTFFdXZvS2d3SDlldlhrSmtTR0NkenhjSUJEQXdNa0UzcnlFWTk1ODNhblZPd0xGOWtNdGs4UFFhQWtOalV3Q0ExN0R4OEQrNkc2Y1Bic09VMTk2dmNZemdnQlBRMGRWREc0K3VpTHdTaURudnI4QlBuNzJEUDlaOGpIYytLdzBlNmxPT3FhNXlzaklBQUliRzlmK2FWS1dnc0JDR0Jub2FHNStJaUpvMmhoQkVSRVJFUkVSRU5jZ3ZLRUppY2hvU2t0T1FrcGIxUk1qd0NQa0ZSUTE2UFZOakk3UXdOWUtwcVNITVRFM1F3c1FJWnFiR01EVXQvYk9GcVRGYW1CakIxTlFZWmkyTVlLaXZCMEVEaEFTYVptUm9nTnpjUE5oYVc5ZDdMRjA5ZlV4OWZTR212cjZ3VHVmbFpHVkFLQkxDcEVYTE9wMlhtNU9GeStlT0F3QUdqUFJSdGc4YVBSa1gvUTdqeXZsVEdEQnFFbXdkbktzY283aW9FRUZuZmRHK1cyOEloU0lBZ0kyRE0zeG16MGVRdnkra0VnbUEwbjBhN3NaRTFHbCt0VkZkYUhIbC9DbGNPWCtxeW5ONkRScjFWUHR2QU1EajNGd1lHVFhzaHVSRVJOUjhNSVFnSWlJaUlpSWlBaUNWeXBHU2xvR0VwRFFrcHFRaklTa044Y2tQa1pDVWhrZlp1ZlVlMzlURUNOYVc1ckMyTklPMWhSbGF0alF0RFJSTWpOSEMxQWd0V3BSK2JHcHNDSkZJMkFEdnFPbHhzTE5FWWxJeTNGdlhYUHBJVTc1NDk3OW9ZVzZKVDM3YVdhZnpqdTc4RFpLU1luVHMwUThPem0yVTdVWW1MVERveFpkdytzQTJITnk2RG04dS9iYktRQ2p3MUVFVUZ1U2h4NEFSQ0x0NFZ0bmVZOEJ3ZUhvTmdWQlVHa3hrWjZiamw2OCtlSXAzVnoxUHJ5R1YybTVHaHFLZ3JDUlRCOCsrME5OWEh4YTR1TGQvNnVzbUppWER3YTdtVWxWRVJQUnNZZ2hCUkVSRVJFUkV6NDN5dlJrU2s5TVFuNXlHaEtUUzFRMkpTV2xJZXBnQm1VeitWT01hR2VqRHl0S3NMR1F3TC91NDlMV1ZoUm1zTE15Z3I2ZmJ3TyttK1dsbGI0MzR4S1NuUHY5MjlEVWMrSE5kdmVlUisvZ1JWbi80YXFYMnFrb2czWTYraHJCTC9oQ0p4Qmc5WlU2bDQ0TmZuSUxnZ0JPNGV6TVNJUUVuME52N3hVcDk4bk56Y001M0R5eXM3ZEMyWTNlVkVBS0FNb0FBQUhOTEc4eCs1NVBTRndvRmZ2eDBBVHA0ZW1IWXhQK3FuUFBqOHJydHNmRGZ0eGFydkM3SXk4WG5DNlpESUJCQW9WREF2VU0zOUI4eHNVNWoxa1o4WWhKYTJkZC85UXNSRVRWUERDR0lpSWlJaUlqb21WUlNJc0c5K0JUY3ZwZUlPL2NTY2Z0ZU1oNGtwRHhWNlNSRGZUMDRPVnJEeWQ0RzlqWVdsUUlISXdOOURieURaNCtUb3cxQ0l4T2Urdnppb2tLa3B5VFdleDV5bWF6VzQrUTl6c2F1WDFjREFBYVBtUUliKzFhVit1anE2V1A4akRleGJkMUtITm01RVc3dE9zUEt6ckZTSDZGSWhNRmpwa0FvckhxbHk5ZWJmU0VRQ0NFU2w5NnlLU3JJQndCWTJ6bkN5Yld0MnI0MUtTa3V3dDJZQ055TURNV1FjZFBRd3J4MFZjTDVrL3NobFVyUW8vOXczSWtKUjhEeGZlamovU0xFT2cwYm1NVW5KS0pIWjZjR0haT0lpSm9QaGhCRVJFUkVSRVRVN09YbUYrRHUvU1RjdnB1RU8vY1NFWHN2RWZHSkR5R1gxMzVsZzFBb2hJT3RKUnp0cmVCa2J3MG5CMnZsbitZdFRKckZuZ3ROWGZ1Mkx0aXkrL1JUbjkreHV4ZSsyNlo2ZnZqbEFDVGV2NDB4MDE2djFkZG8wYXdSdFM3SEpKTktzWDM5bDNpY25RVmJSeGNNbnppanlyNWRlZzFFbUdkZlJJY0Y0YytmUHNmODVUOUEzOEJRZVZ4SFZ3K2pKcitNM29OR3F6My9TdUJwUEVwL1dLbTlJTCswRkZoUy9GMmNQckN0eXV1UG1EVHIzM25McElpL2N4TUFrSldXaWsvZW5BU1p0SFJqOUo0RFN0OS9la29pQW83L0RZRkFnTUZqcDhMYTNnbkg5MjZHMzZFZGFsZDcxRWRrOUEyOC9OTEFCaDJUaUlpYUQ0WVFSRVJFUkVSRTFHd29GQXBrWk9YZ3pyMmswaFVPY1VtNGZTOEJxV2xadFI3RDNNd0VUZzdXYUdWdm93d2NIQjJzWVc5dENiSDQyZHlMb2Fsd3RMT0NYQ3BCVW5JS0hPenQ2ajJlWENiRG1VTTdrSnIwQUduSjhaang5dElxOXpTbzg5aHlPWFpzV0lVN055S2dwMitBbDk5ZFh1TUtnU212dlkvNHV6ZVJtbmdmVzMvNERLOHZXcWx5VHIvaEU2bzhOL1Q4YWR5OUdWbmw4ZGlvcTRpTnVscmw4UkdUWmlFclBSVUgvbHlIdUp0UktDa3VYZkVqazBsaGJlK0VGenIxd0F1ZGVzRFd5UVhGUllYNGE5MFhrRXBLMEcvWWVOZzZPTVBjd2hvWFRoL0NPZDg5Y0gyaEk5cDE3bG50ZTYydHhLUmtLT1JTN2dsQlJQUWNZd2hCUkVSRVJFUkVUVlp4aVFTM2JzY2o4bVljcnVXeGhLMEFBQ0FBU1VSQlZNZkU0ZWJ0QjhqSnphL1Z1U0tSRUM1T2RuQjNkVVFiTndlNHV6akN6Y1VleGtZTmM1T2E2azRnRU1DemMxdGNEWTlza0JCQ0tCTGh6V1hmNGJmVmkzSGpXakRXci93ZlhsLzBKVXpOV3RaclhLbWtCRHMyZkkybzBBc1Fpa1NZT1g4WnJHd2RhenpQMk5RTXMrWi9qRisvL2hCM2JvVGp0MitXWU01N0syQmdaRnpqdVc4dCs2NVNXMlphTW43NjdGMjBNTGRBZGxZR2RQWDA4Zm9IWDhMV3dWbnRHRVltTFhBNytocUVRaEU4dXZTQ1I5ZmVhTit0Tjh3cy90MlBRVkpTak0zZkwwZEt3ajNZT2poanpQVFhBUUI2K2did2VYaysvdnp4Yy96MTB4ZVk4LzRLdUhmb1Z1TzhheElXRVFuUHptMjVrb2lJNkRuR0VJS0lpSWlJaUlpYWpKemNmRnlQaWNQMW1IdUl2Qm1IMkxzUElKWFdYRkxKd0VBWHJWMGNTZ01IVnllMGRYT0FzNk10ZEhUNHo5Nm1wbStQRHZBOWV3SGpYeHpaSU9NWm03VEFXMHUveGFadmxpTCs3azNzM3ZnTjN2am9hN1Y5eTBzU29acjc0VGxaR2ZocjNVbzh1SE1EQW9FQTA5LzRBQjVkZXRWNlBtN3RPbUhLYSs5ajc2WTFpTHNaaFRYTDVtTEthKy9qaFU0OTZ2SzJFQnQxRlh0K1h3T1pUSXFaODVaQktpbkJyMTkvaUo4L2Z3OWpwcjJHUHQ1akt0M1kxOU0zd052TDFzQytsUnQwZFBVcWpmazRPd3RidmwrT2hIdXhNRFZyaVRuLyt4eTZldi91WjlLcFIzOE1HRFVKZ1NjUDRQZnZsbUhzdE5mUmY2UlB2UUtFYytjdll2enc3azk5UGhFUk5YLzhiWXlJaUlpSWlJaTBRcUZRSURrMUU5ZHZ4aUVxcHZTLytLVEtOZkdmWk43Q0dHMWNuZUR1Vmg0Nk9NTGV6aEpDUG1uZExQVHQwUUZyZnQyRGpNd3NXRnJVYjhWQ09RTkRZOHhkdkJwN2YvOGVZOHVlN0M4dUtrUlJRVDcwRFkyZ3E2Y1BtVlNDb0xPK0FGQmx5YWFia1Zld1k4TXFGT2JuUVN6V3dZeDVTOUNwUi84Nno2Zm5nQkdRU2lRNHNQVW5aR2VtWTlNM1N6SHBsUVh3R2pxdTJ2UGtNaGxpd29NUjVIOE1OeU92d016Q0dtOHQrUmJXOXFXYk9yLzMrWHJzMlBBMTltLzVDUmRQSDBadjd4ZlJwZmNnbFpVZnptMDgxSTRkRXg2TVBadldJTzl4TnN3c3JQSEdoNnRnWVYxNU5jcjQvODVGUVc0T3JsNDhpOE03ZnNXMXkrY3dlc3FyVDdVcUlqMHpFN2Z2M2tIZkpiUHJmQzRSRVQwN0dFSVFFUkVSRVJGUm8xQW9GTGlma0lxckViY1FWUlk4UE1yT3JmWWNvVUFBTnhjSGRHN3Zoazd0M05DaG5TdXNMTXdhYWNha0NicTZPaGpzMVJXbi9RUHczeW1UR214Y1BYMER6SnEvVFBrNkl6VUphejk1VzIzZnF2WTdzTFp6Z2tnb2dxbTVCV2JOWHdiWHRoMmZlajU5aDR4QkMzTkw3UDd0RzlnNE9LUDNZUFViVWdQQWd6czNjT2JRVHNUZGlrSnhVU0YwZFBVd2FQUmtESjg0RS9xR1JzcCtMYTFzTWUvak5iZ2NjQnhuait6QzRlMi80UEQyWDJCcFk0OTNWL3hjWmRtbnd6dCtSZURKQXdBQTV6YnQ4Zks3eTZzc1dTVVFDREI5N29jd05iUEF1V043RVgvM0ZvN3UzSWkzbG4wSEE4T2F5MHBWZFBwc0FBYjE3Y29WU1VSRXp6bitGQ0FpSWlJaUlpS05lWnliajZzUnR4Qnk3U1pDSTI0aUl5dW4ydjc2K25wbzcrNk16dTFibzJNN1YzaTg0QUpEL2NwbFphaDVHenZjQzh1Ly9SUFRKazJBU0NUU3lEVnNIRnJCd3RvZUNvVWNVQ2dBQUhvR1JtalhwU2RHVHBxbDlweVdWcmFZODcvUFlXRnRCMlBUK29kZDdidjF4cUpWbXlBVUNpRVNWWDBMeHNiZUdZbjM3OERPeVJWZGVnMUU5LzdEWUdoc3FyYXZVQ1NDMTlCeDZEMW9OS0pDTHlJeTVEek1yV3lxM1hlaWErOUJ1T3gvRElOR1Q4WUluMWtRMXZBNUZ3Z0VHRFA5ZGJpMTY0VEEwNGN3OCswbGRRNGdwRElaRGg0OWhpOCtmS1ZPNXhFUjBiTkhJTTJQVTJoN0VrUkVSRVJFUlBSc2tNbmt1SGs3SGxmQ1l4QjhMUWEzN3NSRG9hajZuNTBXNXFibzVPR0dqaDZsS3gxYXV6aEFKQkkyNG94Sld6NzgvRmNNOFI2T01TT0hhWHNxVFlKY0pxc3hIS2lQZ3J4Y0dCcWJhR3o4SngwNzVZZHpBV2V3K3BNM0crMmE1ZjdjY3hKYjk1ekF1UU0vTnZxMWlZaWVKMklqdDFyVnd1UktDQzFKU1V5RXBLUUVUcTZ1dGQ3ZzZXRktDc1JpTVN5c3JKUnRtV2xwU0U1TWhKdTdPNHhNNnY3TFJOS0RCN0J2MWFwZW0weHB3LzI3ZCtIU3VuV0RqdmtvTXhOR3hzYlExV3Y0cDZ5Mi9Qd3p6TXpONFROalJvT1BYUitGQlFVUTYraEFSMGVuVnYzejgvS2dvNk9qa2M4UkVSRVJFVFZmYVJuWnVCSWVneXZoTjNFMTRoYnk4Z3VyN0d0aGJvcWVYVDNRcmJNN09yVnpnNjExeTJiMzd4RnFHTE9tak1BM0cvWmg5UEFoRUFvWlBHa3lnQURRcUFHRVhDN0hqcjM3OGRIYlV4dnRta1JFMUhReGhOQ1NYYi8vam9jcEtmaHEvWHFJeExYN01wdzRjQUF4a1pGWS9OVlhNTGV3QUFBRS9mTVBBcytjd1ZzZmZsam5FQ0l6UFIzclZxMUMxMTY5TVAzVlY1WHRqekl6a1p0VC9SSnBBR2psNWxhbjY5V1ZRcUhBWDcvOGdoYm01cGo0bi84bzI0TUNBbkJvMXk1TWZlVVZkTy9idDlKNWNya2NueXhZQUN0Ylc3ejN5U2UxdnQ3ZmYvMkYrSHYzc0dUVktoZ2FHZFY4UWgzY2pJcUNsWTFObmM5TFMwbEJYbTcxTlhLcjR0YTJiYVcyVzlIUktDa3VSc2R1M1NBUUNQRForKytqWjc5K2VHbDI3VFlKKzN6aFFuVHIzVnZsN3dzUkVSRVJQWC9rQ2dWaWJqM0ErY3ZoQ0FtTHdmM0UxQ3I3NnVpSTBibDlhL1RzMmc2OXVubkF4Y21Xb1FNQkFEcDV1TUhCeGd6N0RoM0J0RWtUdFQwZGFrRDdEaDZCZzQwWk9ucTRhbnNxUkVUVUJEQ0VhQ0F5cVJSbmpoMnJ0bytYdHpkTVRFdHJPaW9YSTlmeWwrL2lvaUxjdm5FRFRpNHV5Z0JDb1ZBZ0tpd01adWJtY0g2S1FPRFN1WE1BZ0VFalJxaTBYemg3RmhmT25xM3gvTlViTndJQU1oNCtSTkEvLzlUNSt0VVpOM1VxRkFvRmJrUkVWTHA1MzdWWEwvZ2RQWXJqKy9lamZaY3VNREEwckhTK1ZDcUZWQ0twOWZYeWMzTVJGeHVMRnpwMmJQQUFvajc4VDV6QXRlRGdwenEzL090VDBla2pSMUJTWEl4T25wNjFHbVB2MXExby9jSUxhc01lSWlJaUlucSt5T1Z5Uk1YRTRaK2djQVJlanF4MmJ3ZG5SMXYwN05ZT1BidTJRK2YycmFHdnA5dUlNNlhtWk1Gcmt6RnZ5UThZT21nZ0xDM1ViNVJNelV0R1ppYTI3OW1IOVYrL3IrMnBFQkZSRThFUW9vSElaREw0SHo5ZWJaOU9ucDcvaGhCeU9RRFVlc25wallnSVNLVlNkT3ZkVzlsMkt6b2EyVmxaOFBMMnJ0WFQ4bnA2ZXNveU9vVUZCYmh5OFNKNmVIbkJ6dEVSY3JrY3hVVkZLamYwWDMvdlBiWGpYUDduSDF5L2RrMzUrbEZXVnExQ2k3b1lON1hxSlpzR2hvWVlObllzRHUvZWpUTyt2dFgyVmVkR1JBUlNrcEpVMmg0bUowTXVsME1zRnVOc0RWL0hvUysrV0tmcjFjZTRxVk14Y3NLRU9wMFRjUElrTHA4L1g2azlKenNiU1E4ZW9JZVhGekxUMHBUdHhVVkZLcThCd056U0VrS2hFRmVEZ2lEVzBXRUlRVVJFUlBTY2trcmxpSWkralgrQ0luQWhPQUtQY3ZMVTlqTXhNa1QzTG0zUm8yczc5T3pxQVd2TCttL29TODhIQnp0TFRCelZEMnZYLzRvdmx5L1Y5blNvQWF4ZHZ4RStvL3ZEd2RaQzIxTWhJcUltZ2lGRUE5SFYwMVA3NUhsVjVBb0ZCQUpCclpjaEJ3Y0dRaXdXcTRRUUYvMzlBWlN1YUNoZjFWQ2QwVDQrR0R4cWxNcTVJeWVXTG5rTkNReUU3NzU5OEprNVU5bmYzY05EN1RnM282SlVYcnQ3ZU5UcHZUL3BvN2x6WVdWamcwV2ZmMTdyYzNvUEhJZ0xaODhpS0NBQWZRY05ncVc2VWtkVmZHNGpyMTZ0Y25WQlZGZ1lvc0xDcXIyMnVoRGl4SUVETmM0NVB5K3YybjdHcHFZWU1FeDFRellqWTJNWUdSdlhPSFpGK2dZR2F0dkRnb0tnVUNodzVlSkZYTGw0VWRrZWVmVXFJcTllVmVtNzlPdXYwY0xjdkU3WEpTSWlJcUpuZzBRcVExamtMWndQQ3NlRjRPdDRuSmV2dHArdFZVc003TnNGQS90MGhVZmJWcXpwVDA5dHh1VGhtTGZrQnh6MFBRNmZzWTMzMEJjMXZJTkhqeUUxTlFtZnZEdEYyMU1oSXFJbWhDRkVJN29XSEl6ZG16ZXJ0SDAwZDY3YXZpdC8vbG01V1hCYVNncnUzYjZOVHA2ZXlsSkI4WEZ4aUkyT3hnc2RPNko3bno2NGN2RWlic2ZFNEwrdnYxN2w5ZTBjSFFHVWxoNEs5UFBEc0xGallXSnFpcExpWXB6eDlZVllSd2N2ZE9pQTVQajRobmk3R2lVU2lUQmkvSGpzK3VNUG5EMStITlBtekZFZWs1ZXRNaEhWOEkrZ3VnWW51emR2cmpLOENEaDFxc2J6Qy9MenErMW5aV05US1lTSWk0M0Z4alZyNmpSUGRhUVNDUzRGQktCTnUzYm9QM1Nvc24zcit2Vm8yNzQ5dkx5OVZmclhOZmdnSWlJaW91Wk5KcE1qTk9JbS9BUERjUEZLRlBJTGl0VDJjN0N6eEtDK1hUR29iMWU0dXpseWJ3ZHFFRG82WW55NmFBNFdMRjZMamg3dDRONWFzL3NQa21iY3ZodUhyZHQyWXQzWDcwTkhoN2ViaUlqb1gveXAwSWlzYlcyVk40Q3ZYTHdJcVVTQ3ZvTUhxL1FKRHdsQlhtNHVSQ0tSc2kzd3pCa0FnR0dGRzhQSER4eUFVQ2pFK0duVFlHbHRqYnV4c1VCTURMcjA3Rm5qUEh6Ly9odG1GaGJLdVFTY1BJbmN4NC9oTTJNR2pPdTR1ZldUa2hNU2F1eGo3K1JVcjJ1VTY5S3pKeDduNUtEM2dBRXE3VktwRkFBZzFtM2N1clBWcmVhb2FiVkhWV0dVazRzTEZxMVlVYWQ1bkQ5ekJpR0JnU3B0MTBKQ2tKdVRnMWZtellORHExWXF4MXFZbThPamMrYzZYWU9JaUlpSW5nMFBFbE54OG13SVR2OXpCVm5aajlYMmNYRzB4Y0MrWFRESXF5dGNXOWt4ZUNDTmNMQzF3SHR6cDJEcGlpK3g0ZnR2WUdYSlVqN05TWHBHSnBaOHRoTHZ6WjNDTWt4RWRTQ1h5NUh6NkJHTVRVeWdvK1krbGx3dXIxTWxsWXJueVdVeWlNc2VjRmFucUxBUUlwRkk3WFdKR2hwRGlFYms0T3dNQjJkbkFFQkVhQ2hFSWxHbC9RenUzTHlKL0x3ODVWTG1ySXdNWEEwS1V1a1RldWtTN3QyK2pWNERCc0RTMnJwT2MwaExTVUhZNWNzUUNvWDRlUDU4eU9WeUtCUUtPTG00VkxxWnIyNWZBUUNWOWxPbzZNZVZLMnVjUTMxS04xVWtFQWd3Y1Bqd1N1MUZCUVVBQUlNcXloSTFKenE2dXJDeXRhM1RPWVpxTnVydTRlV0ZscGFXbFFJSTBoNkZRb0hFbEhUY2lMMlBoTVNIaUU5T1ExSktCdklMQ2xGUVVJekM0aUpJcFhKdFQ1T2VJMkt4RUFaNitqQTAxSU9Sb1FFYzdDelJ5dDRhVG80MmFOL1dCWTUyVnJ6cFJFVDBqTWpMTDRUL2hhczQ0UitDbTdjZnFPM1R4dFVSQS90MnhzQStYZURzV0xmZlI0bWUxc0MrWFpDYW5vV0ZTNWRqL1pyVk1ESGhDdTNtSURjM0QvOWJ1aHlUeC9USHdMNWR0RDBkYXFKS2lvdnh5VHZ2QUdpNCswSjFzWDNqUmhRVkZsYTUvNm0yNU9iazRPdWxTekZ6N2x4MDh2UlVPU2FWU0xCcy9uejR6SmlCUGdNSEt0cy9tanNYNDZaT1ZhbDA4YVJUaHc0aDROU3Bhai9YS3ovOEVCMjdkY1AwVjErdC94c2hxZ0ZEaUFieXhRY2ZJTyt4K2llSEtpci9uMTlTVWdLOXNrMmlLNUpKcFJDSi8vMnluUEgxaFV3bVU3N095ODJGNzc1OU1ESTJ4cWl5L1J3cXlzOVR2MUdjam80T2RQWDBZR2xqZ3lFdnZnaEhaMmRZV0ZsaDM1OS9JamtoQVpObXpxeDBjK25namgwMXZoOTFYdWpZc1ZKWklhQjBSY2V0NjllZmFzeTZlSnlUQXdBMTdtbFExZXFEcGlEeGdmcC9ETlpHYnRuZnc0cGo3TjI2RlErVGs5WDJmM0tQaUhMYStLWGdXVmRTSWtGUWFEU0NRcU1SRmhrTGdVaU16aDNhdzdtVkU0WU44WVNqZ3oxTVRJeGhhR0FBUXdORGlNV2ltZ2NsYWlCU3FRd0ZoUVVvS0N4RWJtNGVFcE9TRVorWWhORElCR3plZFFvS3VSU2VuZHFpYjQ4TzZOdWpBM1IxcTM2aWhvaUltaDY1WEk2d3lGaWM4QTlHWUhBa0pCSnBwVDcydHBZWTZkMExRL3QzaDRPZHBSWm1TUVJNSGUrTnJFZVBzWERacDFqejVRb0dFVTFjYm00ZUZpNzdGSDI3dGNYVThkNDFuMEJQcGZ6K3hSYy8vUVJkTmZlUzZ0cXZxWG55L294QUlJQ09yaTRzckt6ZzBxWU5lbmg1d2JIc29kNm5GUk1WQmFsRUFybGMzcVQzTUNySXowZFNXWmwwZWRuOXdQVFVWTnlPaVZIcGwvN3dvVXBibTNidDZ2N1FtRUpSdjhrUzFRRkRpQWJTejlzYnhVV2xkVlBqYnQ5R2ZGd2NldmJycDdhMnZrS2hRSEZSRVV4YXRLaDBUQ2FUS2ZlQ3VILzNMc0l1WDBiN0xsMXdJeUlDUUdtdC91NTkrOExSMlZudDJKOHZYS2gyZnQxNjk4YjBWMStGVUNqRXlBa1RBQUNSb2FGSWZQQUFJOGFQVjFzaXFhcWIwRWYzN3NXRnMyZlZIZ01BMHhZdDFHNXFIWEhsU3BYbk5LVE10RFFBZ0lXVlZiWDl4a3llWEtkeHc2OWNVZjRnMENTNVhJNTFYMzFWNzNFcWpqSDkxVmZWQmxSSDkrNUZLemMzZE9uUm85N1hvNnJGM2syQXI5OGxCRndLeHd2dTdoZzhvRDllbWYwYUhPenR0RDAxSWlXeFdBUlRFeE9ZbXBqQTF0cTZVaTNtcE9RVVhBMlBoTy9aQy9oKzQxNE02dHNGWTRkN29XM3JoaW14UjBSRW1wR1luSTVUNTRKeEt1QUswak96S3gzWDE5ZUR0MWRYalBMdWpVN3QzYmpxalpxRU4yYVB4NmEvanVMdGhSL2grNjgrWjJtbUppbzlJeFAvVzdvY2ZidTF4Zi9OSHFmdDZkQXp3TjNEQXdLaEVBcTVISVVGQlVoTFRVVktZaUtDQWdMUXlkTVRrMmJPVk82VldsZGVnd2RES3BVMjZRQUNLSzFnc20vclZwVzJxMEZCaUxwNlZhVXRQQ1FFTVdYM0NnRmc4YXBWZFMvWnhCQ0NHaEZEaUFZeTVNVVhsUi8vOU5WWGFHbHBpY216WnFuOUJwQ2Ztd3VGUXFFMlJLaTRFdUxJN3QwUWljVVlOM1dxTW9RUUNBU1ZTamhWVk5VU3FwYVdxazh5RmVUbjQvQ2VQV2psNmdydjBhTnJmb1BOU1BrS2dKcjJuaGc0WWtTZHhrMU9UR3lVRUVJb0ZPTDlUejhGQUJUazVaWCtnRlh6OThqdnlCRmN2M1lOQzVZdVZWdmpUeUdYUTFEMnc5WFczbDd0dFk3dTNRc2JPN3RxbC9EUjA0dUtpY08yZmFjUm41d0JuM0ZqOE9mR04yQnAwVkxiMHlKNktnNzJkbkN3dDhQNEYwY2lQVE1UcDg4R1lQbTNmOExad1JJelh4cUJUaDdjUUpLSXFLbVFLeFFJQ1l2QjMwZlA0V3Brck5vK1hUcTB3ZWdodlRHd1QxY1lHTEFXTkRVdFFvRUFjMThlRDNQemMzanIvUSt3NnJPUHVWbDFFM1A3Ymh5V2ZMWVNMNDBaZ0NuakIydDdPdlNNbVAzV1d5b3JPT1J5T2U3RXhNRHY2RkZFaFlVaE9URVJieTVjQ0ZNenN6cVBQZWFsbHhweXFocmowcVlObHE1ZURlRGZja3lqZkh3cWxXTWFQbTVjbmUvbFBMbWlRaTZUSWYzaFExdzZkNjVTWHk5dnJteWloc1VRb29HbEpDWWk2Y0VEakprOEdRS0JvSFRWUTNFeDlQWDFsWDB5MDlNQlZBNEdBRUJhWVNXRW5hTWp1dlh1cmJaZlZicjE3bDFqSDRWQ2diMWJ0NktrdUJqVHlsWkhBSlZMUVRWWGQySmlJQlFLNGRLbVRhTmVOLzNodzJwTFBOVjB2Q0piZTNzVUZ4Vmh4Misvd2REUUVKTm56WUsxbmVwVDh3Wmxlei9jdlhVTGc1NElWQzZmUDQ5TDU4N2h6VVdMbEU4SjVEeDZoSnhIanlwZEt6OHZEL0Z4Y1NwdDlxMWFRZndNL0YzUWxxU1VES3o3WXorU0htWmp4dFNYTUdxWXQ4cG04MFROblpXRkJXWk1uWXpwa3lmaTVKbHorR2JEUGpqWW1HSEJhNU5adm9PSVNJc0tpb3B4eWo4RUI0Ny9nOFRrOUVySGJhMWFZdFNRM2hnK3FBZnNiZm45bXBxK3FlTzlZV3ZWRWd1WGZJdzVzMmJBWjl3WWJVK0pBQnc0Y2d4YnQrL0UrM09uY0E4STBpaWhVSWkySFRxZ2pZY0g5bS9iaHRCTGw3Qjk0MGE4OWVHSE5UNzEzMVRMTHBYUDY1TjMza0ZKY2JHeWZYdUZhaVRLeWlRQ0FYVDE5Q3JkVDFEWFZpNHV0dlRoZyt5c0xKWFhRT20rczRkMzcxYnBuM2ovUGhMdjM2ODBEa01JYW1pOHk5akFMcDgvRDEwOVBmVHMzeDh5bVF3L2ZQRUZIRnExVWxtaFVQNmt2cDJEUTZYelM0cUxsVGVOUjB5WUFGTTFKWnZxNi9UaHc0aUpqSVNWclMyTzc5K1A3RWVQa0oyVkJVTkRReXo2L0hObHYvdDM3cWc5LzNGMjVXWGNqVTBxa2VEZW5UdVZ5ajZsSmlVaE5Ua1o3aDRlMEcva2phbU5qSTNScjRvVSt2VGh3elVlZjVLT3JpNDhlL2VHbjY4dmZseTVFaU1uVE1DQTRjTXIvYUE5ZCtJRXV2YnFoUlptWmlnc0tNQ0JIVHNRR1JvS1kxTlRwS2Vtd3JsMWF3Q2xmemY5angrdmRKMGJFUkhLbFRibFB2emlDMWpVY2ROekFpUVNLWGJzOThPaGt4Y3hjL29Vcko0NHZrbiswa1BVVUVRaUVjYU1ISWJSdzRkZzM2RWptTGZrQjB3YzFROHpKZytIamc1L3hTQWlhaXdwRHpOeDZFUWdqdmtGSWIrd1NPV1lqbGlFUVY3ZE1HWllIM1R1MEFaQ2xsdWlabVpnM3k1bzdlS0FGV3UySXZSYUJONmZOeGVXRml6UHBBMFptWmxZdTM0alVsT1Q4UFBYNzhQQmxsK0hxbFRjbXlFc09CaUJmbjdJeXNpQXBZME5SazZZZ0k3ZHVrRXFrZUQwMGFPNEZoeU0vTnhjV0ZoYnczdlVLSGoyNmRQZzgzbVVtWW1ML3Y2NEZSMk5ySXdNQ0FEWU9UbkJlOVFvdE85U09VaXFPUC83ZCsvQy8vaHhKTjYvRDRGUUNDY1hGNHljT0JIT2J1cFhKejFNVHNiWjQ4ZHg5OVl0RkJVVXdLeGxTL1RzMXc5OUJnMTY2dmtMaFVKTW5qVUxEK0xpOENBdURsRlhyNkp6aGJMUzVmTmQ4Y01QT09Qcml5c1hMcUNvcUVpbHpQaVQrMlZzKy9WWFhMOTJEY1BHanNYd2NaWExpVjBMRHNidXpadmgxcll0NWxZb2ZaNldrb0l6eDQ3aHpzMmJLQzRzaExtbEpUejc5TUdnNGNNclBkaGIzYnhlbWowYmNwa00wZUhoaUFvTFE3OGhRK0RrNGdLZzlMNWh4UkxiZi8vMUYvNys2eStWc1EvdDJvVkR1M1lCVUMybnZuSE5HcFYrNWErRlFpRlcvZklMZW5oNUFTaDlRSG54bTIraVo3OStlR24yYkpWeGd3SUNLbjAraU9xTGR3Z2FVR0ZCQWNJdVgwWVBMeS9sVStvT3JWb2g0c29WakJnL1hybWlvVHlGZEg3aVNYMkZRZ0dwUktKY2V0YmlLWmFYMVViNXZoTkNnUUJ5dVJ3dWJtNHc3OVdyVXZtaVg3Nzk5cW5HVDAxS3d2blRwOVcyTjRUYk1URTR1SE1uTEsydEs0VVE1MDZlQkFCMDZkbXp4bkVhZW1OcVF5TWpESzFRbHF1aTA0Y1AxM2o4U1VLaEVONmpSOE9qU3hmczNMUUp4L2J2aDB3bXExUStTNkZRWVB2R2pSZzJaZ3oyYjkrT25FZVAwTFZYTDB5WVBsMXRyY1R5VWs4QXNIYkZDblRzMWczRHg0OEhBTndJRDhjcE5YT2htaVdsWk9Dejc3YkEzczRKVzM1Wng3Skw5RndSQ29XWU5ta2loZzRhaUxYcmY4VzhKVC9nMDBWeitBOVRJaUlOVWlnVWlMeHhGL3Q5eitOaVNHU2x1czdtWmlZWVA3SWZKb3pzRDNNekV5M05rcWhoT05oWll2MnE5N0R6d0JuTWVlc2R6SncyQlZOOCtNQlBZNUhMNWRoMzhBaTI3OWtIbjlIOThjbTdVL2pBU1MyZE8zRUNGL3o5NGVqc0RJbEVnclNVRkd6ZnVCR3Z2ZnN1QXYzOGNEYzJGcTFjWFNFV2k1R1drb0k5VzdiQXdOQVFIcDA3TitnOE5xMWRpOHowZEppWm02T1ZxeXR5YzNJUUh4ZUh2Mzc1QlMrLy9YYVYxN3NhRklURHUzZkQyczRPVHE2dVNJcVB4OTFidC9EYjk5OWp3ZEtsbFVvL3gwUkdZdnZHalpCS3BUQTJOVVVyTnpmazUrYml4TUdEU0VwSXFOZDdFQXFGNkQ5a0NBN3UzSWxySVNFcUlVUzVnRk9uRUJRUUFDZFhWK1ZLZ0twMDdkVUwxNjlkdy9Xd01MVWhSR1RaSGd6ZCsvWlZ0c1hldUlHL05teUFSQ0tCalowZGJPenNrUGpnQVU0ZE9vUUhkKzdnbGZuejFhN1FVRGV2OHIwNVF5OWRBZ0M0dXJ1ams2Y25nSDhmWHA0OGF4WmNxNm55RVJ3WWlNQXpaMVRhRml4ZENnQzRkTzRjcmdZRktWOC9PU3RGMmU4TjZzcDdFMmtDZjJvMG9BdG56MElxa1dEZzhPSEt0Z0ZEaCtKYWNEQUNUcDdFcEprelVWSmNqRnZSMFRBMk1VRXJWMWVWODB1S2k2RlFLS0NyKy9RMVdhdTZzVzVzYW9wUHlrS0ZFUk1tWVBTa1NUVXVYYXQ0czdxaWdKTW5jUzA0dU1yekV1N2ZSNEthcFZ6MWxmZjRNWTd1MjRmd2tCQUloVUwwTEV0dnk5MjVlUlBoSVNFQWdMUEhqcUZOdTNZd3IrWUptYWE2TWZXVGJPM3RzV0RwVXZnZk80WStnd2JoMXZYcmVKeVRvencrOFQvL3dlN05tN0Y1M1RxWXRXeUpPZlBubzEyblR0V09WNUdCb2FHeVRkMFNQS3JaUDVmQzhjTnYrekJuOWt6NGpGVWZOQkU5RHl3dFd1TEw1VXR4OE9neExGaThGdTl4aVQ0UlVZT1RTdVU0R3hpS3YzMy93WjE3aVpXT3U3czVZZkxZZ1JqU3o1TTNDZW1ab3FNanhzdlRSbUhZd0I1WTk4ZCtIRDUrRWpPbVRzYklZVU1nWnVsVGpaREtaRGgxeGg4Nzl1NkhnNDBaMW5QMVE1MWRDd25Cd2hVcllHWnVEcmxjanUwYk55STZQQnc3TjIwQ0FMejM4Y2V3c3JXRlFxSEE3czJiRVI0U2dzQXpaeG84aExCM2NzSzBPWE9VbFJJQTROamZmK084bng4Q1RwMnE4bnFuRGgvR3F3c1dvRzJIRGdCSzl4Zjk3ZnZ2a1pLWWlJQ1RKMVdxZnVSa1oyUDNIMzlBS3BWaTVJUUpHRHhxbERJb2pMMXhBenNxUEszL3RGemQzUUdneW50TzF5NWZ4anZMbHNIRzNsNTVrNzBxSHAwN1E5L0FBS25KeWNoNCtCQ1dOamJLWTBWRlJZaU5qb2F1bmg0NmQrOE9vTFFxeU01Tm15Q1R5ZkRmLy9zL1pZaVFuNWVIVFd2WDR1YjE2d2dQQ1ZGYkpyMnFlUlhrNStQZTdkc0FTdTk1WmFhbHFWU2wwTmZYaDZHYS9XVExWZHcvbzV5anN6TUF3TVRVVk9YMWs2UVNDUUFvUzhJVGFScC9LMjBnU2ZIeCtPZjBhWFR2MjFkNTQ3dW9xQWk2K3Zwb2FXbUpxNWN2WStURWlZZ01EWVdrcEFTOSt2V3JGQUtVMTRMVFUvTk5wTGFxMnJTNllyRHhaSzEvdVZ5TzlOUlVKRDU0b1B6bUNsUzltYkc2RGJVcmVuSXAxOU5TeU9XbGZ5b1VDQW9Jd0tuRGgxRllVQUNYMXEzaE0zT215dnd5MDlLdzYvZmZTNVB4b1VOeDNzOFB2MzMvUGQ1Y3RBZ3R6TTNWanQ5VU42WldlKzJFQkJRWEZlRzc1Y3VSbDVzTGV5Y25PTFJxQmFCMEg1QzBsQlQ0bnpnQmZRT0Rhb09YdWxyZEFMOGtQT3YySGptSEE4Y3ZZczJxbGR3c2o2aU16N2d4Nk5qZUEwdFhmSW5VOUN4TUhjOTZva1JFOVNXUnluRFNQeGc3OS9zaE5WMzE2VTZoUUlEK2ZUcmpwYkdEMGJHZGE0MFBHeEUxWnc1Mmx2ajY0N21JaW9uRDlyOVBZK3VPM1pnNDlrV01HRG9ZVml6VDFDRFNNek54K213QURoNDlCbGNuYTN6MDlsUjA5SEN0K1VTcVpOallzVEFydXljaEZBb3hkTXdZUkllSG95QS9IeE9tVDRlVnJTMEFRQ0FRWU5DSUVRZ1BDYW4yb2M1UDNubm5xZVl4NDQwM0t2MXM2RDlzR003NytWWDdNT0tRMGFPVkFRUlFXZ0ZpeFBqeCtIUERCdHlyc05jQVVQcmtmVkZSRWJyMDZJRWhUMVNCYU51K1BjWk1tWUw5MjdZOTFmekxtWlNWTE0vUHpWVjd2UGZBZ2JBcHUxZFUwODlDc1ZpTVRwNmV1SEx4SXFMQ3dsU3FUdHdJRDRkVUtrWDNuajJWTi9vditQdWpzS0FBZzBlT1ZBWVFRT2s5c3RFK1B0aThiaDNDTGw5V0cwSlVOYStJSzFjZ0ZBb2hrOG5nNSt1TDgzNSttTGQ0c2ZMNGpyS3dTaE9LeSs5QlZ0akRsa2lUR0VJMGtIMS8vZ2xKU1FudTNycUZWVXVXSUQ4M0Y1S3lWTEZjNEprenVIYjVNb1JDb2RxOUFZcUtTdXUzMXVjYlFQOHE5aHdvSjVmTGtmamdBVklURTVHY21JamsrSGdrSnlaQ1VsSUNBQ3JmU0ovR2xKZGZobFdGOUxnK1VwT1RBUUFaYVdrNHRHc1hESTJNTUhubVRQVHMzMS9sbTNaS1lpSzJyRnVIdk54Y2pKOCtIZjI4dldGa1lvSVRCdzdnLzltNzYvQ29ycTJCdzcreHVBdHhMRGdrUUhBSnhSMWFvRWhMQmFoUTZrSzl0M1pydEtYeTFhRDBVaWlVb3NVcHhZdExjQWdlSkFrSnhGM0d2ajhtbVdhU2lRZUNyUGQ1MnBuWlo1OTk5c3dBZ2IzT1h1dm5yNzVpeXF1djRsUVFXMlovSlFBQUlBQkpSRUZVQWI1ZEdJMUdvaTlkNHZqQmd4dzdlSkRVNUdRVUNnWDFHeldpLy9EaGhMUnJ4N3BseTh6OUI5eDNIMm9iR3phdVdzVzNIMzFFNXg0OTZERmdnUGt2TzVXNUxnRHlEOWR5R1l4R2Z2NXRGZnNPbitQSHJ6N0gyMHYrd1NORVVZMkRHL0xqVjUvejhsdnZrcHlTenBPUERKYzg1RUlJVVFWYXJZNjFtL2Z5eDU4YnVaNW9XWnZOeWRHZW9YMjdjdS9nN3ZoNlN5cEljWGNKYWQ2UWFmOTVpck1Yb2xtemNROFRuMXBLNCtCRzlPclJqYkRXb1FRR1dMK3BUbGdYRTN1VlEwZVBzWFg3THM1ZE9NODlYZHJ3MzljbTBDUTRxUHlUUmFrYUZVc2g3ZVBuWjM1ZWZQZEJZVUFpUHk4UG5VNVg0Z1pTZ01iTm02TW9JdzNaMlpNbnJiWVhycUhvZFRxU0V4Tkp2SDZkaEd2WEFORHBkR2p6ODlGWXljclJxaUE5VUZHRmQ5Wm5wS2RidlhhbjhIQ3JjNmlKM1IxNm5RNEFaU203bnlwN2piWWRPM0pnMXk1T0hENXNFWVFvVE1YVXZrZ0dqdFBIandPbUcyK0xLL3hNU2tzNVZkcTg5bTdmVHVNV0xZZzhlcFErUTRhd2VjMGE1cytjeWFDUkl3RVkvOFFUQkRkclZ1cjhkMjNad3VhMWE4dDZpMlk2blE2RFhtOStYWmdXeXRiT3pxSkFkbUdmd2pacnV5MkVxQW9KUXRTUWJyMTdzMy9uVGx6ZDNIQnhjOFBWelExblYxZWNYVjF4Y0hEZ3IrWExPWHJnQUtrcEtYUys1eDQ4dmIxTGpIRWxLZ3I0TjdKN28vejYzWGRrWjJYaDdPSkNVSU1HOUI0MGlNQjY5UWlzWDcvYXVlRGFGMHVSVkI1OWtUOEFpMXUvZkxuNWVkdE9uUmc2ZWpST3p2L21zelVhamV6YnNZTTFpeGVqMVdycFAzdzQzWHFaN3JidE9XQUFHV2xwN055OG1WKysvWmJKcjd4aXJ0TlJTRmNzU0ZTZXdwMFpwY25LekN5em5rSjV4d3NsSnlZeTQ0c3ZTQ3NvQU80YkVNRGdrU05wM2JHalJWQ2grTmJDUG9NSFU3ZEJBNWJObThldXJWdlo4ODgvTkduUmdoYXRXOU9oZS9jeXJ4bXhlemZhL0h3Tzd0bURVcW5FMGJsazNtQkRPZS8vYnZQemI2czRlaXFhSDZaUHc5bTU3TjFCUXR5dHZMMDgrWEg2TkY1NSt6MW0vYmFheVk4T3IrMHBDU0hFYlNNdlg4dmFqWHRZdUh3ekNjbVd3UWN2RDFmR2plakRrRDZkc2JPVHhRRnhkMnNTSE1UTHdVRThPMmtFZXc5R3Nqc2lncm0vTDBDaFZCUGFzZ1YxZ3dLcEd4aEFZSUEvTHM3T09OamJZKzlnajhiS0F1K2RUS3ZUa1pPZFEzWk9EdWtaR2NURVh1VktUQ3hYb21NNGRqSVNvMEZIV0dnVGh2ZHJSK2MzSHNiR1JsSzAxQVNIWXVzUVJkZGNpbWVaS0pvV3g2RFhnNVZmbzQ5TW1WTG1vbkJwS2JyUG5qekpsci8rNGtwVWxOVjFtTkpTRnpsWldSdXdzN2NIU3E3bkpGNi9Eb0JQUUlEVnNhcVQ5YU5RU3NIQ3VidUg5Y0M3V3ludHBXbll0Q2t1Ym03RVhMNU1TbElTN3A2ZTVPYmtjRFl5RWc4dkwzUDZKNERraEFRQXZuajMzVkxIeThuS3F2Qzh6cDQ4U1h4c0xEMEhEQ0R5NkZGY1hGMFpQbTRjdXpadkpqY25CekRkckp5ZG1WbnE5WW9HRDhxeitOZGZPUm9SVWFKOXpaSWxyRm15cEVSNzRhNGJ5WkFoYXNyZDlWUDNCdXJRclp2VmFHaWhkbDI2c0hEMmJOemMzUmw0MzMwQS9MVjhPZkV4TWRqWjI2UFZhamx6NGdSQW1mbjhxMHVwVlBMbzAwL2o2dTV1a2JZbi91cFZQbmo1Wll1KzVSVnVManhlMFQrUURBWURCb1BCSXBwLy9OQWh3SHBrdFdONE9MRlhyakJtNGtTYXRXcGxjU3ptMGlWV0wxN01wUXNYME5qWU1HYkNCSXRpUVFCRFI0OG1KU21KazBlTzhPdDMzL0hreXk5Yi9NQi8rOWxuS3pUdmlzck95bUxMdW5WVlBsN0l3OHVMT241K3RPN1lrYkJPbmZBTERBUk1keG5rWkdkamEyZEhSbG9hbDg2Zkw1RzdyM0h6NWt6OTRBTjJiOXZHenMyYk9YM2lCQm9iR3pyMTZGSG1OVThlT1VMazBhUFkyTnJTZDlndzdBcDI0NlFrSldIdjZJaU5qUTBuRGg4Ry92MEx4OTFzOGFxdDdEdDhUZ0lRUWxTQXM3TVQwei8rZ0tkZmVSMTM5NjJTbWtrSUljcVJtNWZQNnI5M3MzREZacEpUTGU4eTlmWjA0OEZSL1JqY3U1TXNFQXBSakkyTmhoNWRXdE9qUzJ1TVJpT3hjWW1jUEh1Um1OanJiTmwya3RpNFJMS3ljc2pPeVNNN053ZWQ3dTY2eVVxdFZ1SmdaNCtEdlMyT2p2WUUrSGxSMTc4TzdVT0RlUFQrSGdUNGVVa3F0enZVc1lnSUZ2enlDN2EydG5UcjA0ZDZEUnZpNGVXRnA3YzM3Nzd3UW8xZHAvQkdUMVVwdXhRTTVkUm9xSWh6a1pFQTFDK2xXSE5wMXk2TlFxR2dUWWNPYk4rNGtST0hEeFBldHk4bmp4eEJyOU1SMXJtenhlK0p3a0JObzJiTlN0MkpVWnJpOHpJYWpmeTljcVVwME5Ha2libTlUWWNPaElTRkVSZGpxdmxVM2ZSVlJYWHEwY05pWjg3QlBYdTRkUDQ4U3FXU2U4ZU5xL1I3RXFLeUpBaHhFeGlOUm5adTNveGFvK0hCSjU0dzM1RnZaMmZIbVpNbnpYK1FPVGc2MG0vNGNCb1gyNjVYMDZ6OVllM3M0c0tnRVNOdTZIVXowOVA1K1BYWFVXczAyTmpZWURRYXljbk9Ca3gvaUJjWEVoWkdvMmJOU3V4ZzJMeHVIUnNLZGhRRU4yM0t5UEhqTFFvSUZWSW9GRHp3MkdQTW1ENmQ0R2JOU3V6eXFPbkMxTjQrUGt6OThNTktqVm1vZU1EbjhSZGZMTkZuNDZwVjdOdXh3Nkt0VmR1MkpmcXBOUnA2OU90SDl6NTlPSGZxRkw0RmR5RjBDZytuYVpGY2prVTkrdlRUR0kzR0VuL3BuRGRqUm9uMzNQd0dCc2x1Qjl2M0hPWFBkYnY0OGF2UEpRQWhSQVU1T3p2eDFTY2ZNdVdsVi9IMTlwQmkxVUlJWVVWK3ZwWVY2M2V5Y1BrbVV0SXM3M3IwOWZiZ3dWSDlHTmlyb3hTYkZxSUNGQW9GZ2Y3ZUJQcVh6RUFneE4xbTA5cTFHSTFHeGsrZVRKTVdMY3p0bGJtTHZpSWNuWjNKU0Vzak9USFJYTU95cU1MMFAxV1ZtNXZMN20zYkFHaGZ4azNBbGRXMlV5ZUxJTVN4aUFnVUNrV0pHMTJkWFYxSlNVcmkva2NlcVhZdHpxek1UR0t2WEdIWW1ERVVELzJwVkNvOHZiMTVaTW9VNmdVSG0zZWo3Tm0yalZXTEZ2SEpqeithMTI0U3IxL25Xa0VxOC9JRTFhOVAvVWFOVUtsVTZIUTZOcXhjaWF1YkcybXBxYWpVNmpKdnJCYWlKc2pmWUc4Q2hVTEJJMDgvVFZ4TURQV0NnODN0dlFZTm90ZWdRYVl0YkVZanFqSzJnellMQ2NHdmxDMXRBSDRCQWRYYVFlSG81RVRQZ1FPcmZINUZ1TGk1NFI4VVJINWVIa1lBb3hFM0R3OGFOV3RHditIV1UzUVVEMEFBZEE0UEorYlNKVHIxNkZGaWgwUnhHaHNicGt5ZFdtTExvN3VuWjZVTFU2ZWxwcEpkeXRhNlFTTkc0T0RvV0tueEtudCtxN0F3alB5YkZzcmJ4NGN1UFh1VzJsK3BWRm9FSGR3OFBNcmNtbWp0cnBkTzRlRmNqb295NzJCcEhocEswM0krOHp0WmJGd2lYODljelBSUFA1SWFFRUpVa3JlWEo1KysvdzVUMy93UHdRMENDZkNWMzBOQ0NBR21HNWEyN2pyTXJQbXJpYjl1dVVEajUrUEpRL2YzcDk4OUhkQ281UTVGSVlRUWxaZFlVUHVoc0c1Qm9RdG56dFRvZGVvMmFNREpJMGM0c24rLzFTREV3ZDI3cXp5MlZxdmxqMW16eUV4UEo3UjllK29YV1Z1ckx2K2dJT3I0K1hINXdnVVNybDNqM0tsVE5HamNHQTh2TDR0KzlZS0RTVWxLNHRTeFkzVHRWYjNkM1U3T3pyVHYycFdPNGVFbDBpMmxKQ1doMDJxcDQrdExUbGFXT2NWVFhHd3M5bzZPNXUrelVCMWZYeExpNDgwMVJZcjdhL2x5THA0OVMvU2xTN3owN3J2VThmTmoxNVl0WktTbk0zYmlSUFpzMjhiZksxYlFzazJiYXExckNWRWVDVUxjSks0RmRTS3NxY2gyc1lubHBBN3Ewck5ubVF2U3Q0b1gzbm1uMm1NNE9qdno2Tk5QVjdoLzhSMFF3OGFNWWRpWU1aVytibG5uVlRlQVU1SHptN1JvWVhIWFFrMG9MNVZXcHg0OXlrM2xkTGZRYW5WOE1IME9FeDk1aU1iQkRXdDdPa0xjbGhvSE4yVEN3dy95d1plLzhzT25MOHJkdkVLSXUxN2ttWXY4OE9zS0lzOWVzbWdQOFBQaW9mdjcwemU4QTJwMTZRVkloUkJDaVBJNE9EbVJrWmJHMFFNSHpPdEdTUWtKckY2OHVFYXYwNmxIRDA0ZU9jTE96WnZ4RHdxaWJhZE81bVA3ZCs1a1Q4RXVoc3JRNi9XY09YR0N2MWVzSVA3cVZZTHExK2YraHgrdXdWbWJ0TzNZa2I5WHJtVGpxbFhvOWZvU3V5REF0TzUyOU1BQjFxOVlnYWUzdDhVTm1ubTV1ZXpkdnAxV2JkdGFyUUZyemNpSEhrSnBwY2o0Z2xtenVITHhZcW5uZmZuZWUxYmJwODJjU1c1T0RoRzdkM1BtNUVtaXpwNEZZTnY2OWJpNXU5TythMWNjSEIySmk0bGg0NnBWZVBuNDBLWmpSenk4dkpqeDVaY3NtajJiUjU5NXh1cWNoS2dKOHE5L0lZU29nTitYYmNUUE41QVJRd2ZYOWxTRXVLMk5HRGFFaU1OSFdmRG5KaDRkZTJOMzRBa2h4SzBxN2xvU1A4OWZ6YlpkaHkzYTNkMmNtZlRBWUFiMTdveEtKWXNBUWdnaHFxOVRlRGliMXF4aHhSOS9jR0RYTGpRYURkR1hMeFBlcHcvYi92Njd4cTdUdEdWTHV2VHN5WjV0MjFnNGV6WWJWcTNDM2N1TDVJUUVVcE9UR1Q1MkxDc1hMaXh6ak45KytnbUZVb25SWUNBN081dnJjWEZvOC9OUktCUjBEQTluK0pneGFHeHNhbXpPaGRvVUJDRk9GdFRLREczWHJrU2Yrc0hCOUJreWhFMXIxakQ3dSsvdzhQTEN3OHVMM0p3YzRtTmowZWwwbFVwZlhkcGkvek52dkZHaWJjUEtsV3hldDQ2NkRScVFsWlhGMDYrK2lwT0xTNGwrQm9PQk5VdVdvRlFxcWQrNE1jMURRbWphc2lWMS9Qd0EweTZMT1QvOGdFNm5ZMVJCRUtSK28wYUU5K3ZIOWcwYldEQnJGdU1tVFNweE02OFFOVUdDRUVJSVVZN1l1RVJXck4vRnJ6OTlWOXRURWVLTzhOSXprNWs0NVhuNjN0TkIwaklKSWU0cW1WazV6Ris2Z1QvWC9vTldwemUzMjlwb0dETzhOK05HOXNIQnpyWVdaeWlFRU9KTzAzZm9VRlJxTmZ0MzdDQXVKZ1pYZDNjRzNuc3Y0ZjM2MVdnUUF1RGVjZVB3RHdwaTd6Ly9jQzB1am96MGRJTHExMmZrK1BIVWI5U28zQ0RFdVZPbkFGTzZhRnRiVytyNCtSSGN0Q2tkdW5ZMUw2VGZDQjVlWHRRTER1YnloUXUwNjlJRkcxdnJQNHY3RFJ1R2YxQVF1N1pzSWZiS0ZWS1RrM0YwZHFaWlNBaWR3c05yZkk0R2c0Rk5hOWF3ZWQwNndqcDNadVQ0OGZ6MDVaZjgrUG5uUERSNU12NUJRUmI5SFJ3ZGVleUZGd2hxMEFBN096dUxZMWVqbzVuei9mZWtwYVl5YU9SSUdoWXBpRDFveEFpU0V4STRmdWdRU1FrSmpKa3dBYi9Bd0JwOUwwSW9kRmxSMVM5UEw0UVFkN0EzUHBwSisvYWRHVHZ5dnRxZWloQjNqRVhMVmhCeGNDK2Z2VE81dHFjaWhCQTNuTUZnWU5YZnUvaDE0VitrWjFqV0dCdlFzeU9QalIrQ3Q2ZjExSzFDQ0NFcWIrNmk5Y3haOUJkYi8veTJ0cWNpUkpuU1VsTDQ1STAzZUdqeVpFTEN3Z0RRYWJVY08zaVFyZXZYY3owdWpqWWRPakJtd2dSVWFqVlptWm5NL3U0N3JsNjVRc2Z3Y0xyMjZvVlBHY0VQbzlISTdtM2JXTGRzR1RxdGxwNERCekpveElnUy9Rd0dBOHZtelNOaTkyNlVTaVZoblR2VG8xOC9mUHo5YjloN0YzY0d0V1BEa2tWbXJmVzcwUk1SUW9qYjJmSElDOFJlUzJYYWZkYUxwd3NocW1iMGlPR3NYTGVlNDZlaUNHa3VkVmFFRUhldTh4ZGorUEtuUlp3NWY4V2l2WFhMUmp3OTRUNmFCQWVWY3FZUVFnZ2g3aWJ4c2JGc1dMV0tjNmRPa1orWGg2dTdPMk1uVGlTc2MyZHpIMGNuSjZaTW5jcjZGU3ZZdFdVTGUvLzVCNjg2ZFhqKzdiZXhMYmI3QVdEUHRtMnNXcmdRcFZMSjhMRmo2ZGE3dDlWcks1VktSai82S1BVYk5XTE40c1VjM3JlUE5oMDdTaEJDMUJnSlFoUXpkOUg2MnA2Q0VIYzllM3RiV2pacFFQT205VkFxS2hSUXZXSG1MZDNJK0RIM1MzRW1JV3FZVXFsay9KaFJ6Ris2Z1duL2VhcTJweU9FRURVdU56ZVBPWXZXczJUMU5nd0dnN2s5eUw4T2t4OFpUdGNPclZEVTh0OXpoQkJDQ0hIcjhQRHlJdWJTSmVvSEJ4UFd1VE9oN2RxaFVwZGN1bFZyTkF3ZFBacE9QWHF3WStOR0ZFcWwxUUFFUU5kZXZjaElTNk5aYUNqMUdwWi84MWVIYnQxb0hocksxZWhvR2pkdlh1MzNKRVFoU2NkVVRLK1JMOVQyRklRUUJZTHJCL0RtOCtNSnJoOVFLOWMvY3o2YTk3NmN5OEpmZjBhbFV0WEtISVM0aytuMGVzWk5lSUwvdmpaQjdnUVdRdHhSOWgySzVKdWZseEIvUGRuY1ptT2o0ZEV4QXhrenZEZHF0ZHpjSUlRUU41S2tZeEszSzZQUktEY3BpTnVLcEdPcUl2a0JKVVR0TWhpTnhGMUw1bHhVTlBPWGJ1Q3AxNzdraFNkR003UmYxNXMrbDdXYmRqTmkyQkFKUUFoeGc2aFZLa1lNRzhLYWpYdDRXWUlRUW9nN1FFcHFCdC9QL3BNdE93OVp0TGNMYmNKTFQ0MGp3TmV6bG1ZbWhCQkNpTnVCQkNERW5VcUNFRUtJVzRwU29TREExNU1BWDArNmRRemhoOW5MK0hiV0VsbzBxVS9EZWpjdkYyRit2cFp0dTQ4d2QrYVROKzJhUXR5Tit2ZnB5Y1NubHZMc3BCSFkyR2hxZXpwQ0NGRWxScU9SZFp2M01tUHVTakt6Y3N6dHJzNk9QRDFwQlAxNnRKZEZCU0dFRUVJSWNkZVNmY0JDaUZ1V1JxM2ltVW1qcUJmb3h5ZmZ6c2RndkhuWjQvWkVuS1JwNDhaNGVYcmN0R3NLY1RmeTl2U2tjWEFqOWg2TXJPMnBDQ0ZFbGFTa1p2RG14ei96NVk4TExRSVFBM3AxWk83M2I5UC9uZzRTZ0JCQ0NDR0VFSGMxQ1VJSUlXNXBHcldLaDBiMTQ4S2xXRTZmdlhUVHJyc240aVE5dzd2ZnRPdUpXMGZTOWFzWTlQcmFuc1pObzlmcExBcW0xb1plUGJxeE8rSkVyYzVCQ0NHcVl1L0JTQ2E5K0JuN0R2MGJTQTN3OVdUNkI4L3d4blBqY1hWMnJNWFpDU0dFRUVJSWNXdVFkRXhDaUZ0ZTQ0YW1YUEVuemx5aVJkTUdOL3g2UnFPUlE4Zk9NdUdSeDZvOTFqOS9MU016UFpVaFkwc2ZhOXZhSmVUbVpESHcvZ2xWdm83UmFHVFZncG1FZGUxTlVJTW1WUjdIbW1tdlRjS3pqaCtQVC8yNFJzY3Q5TlBIVTJuY0tveSs5ejVZb2Y3ZnZ2c3MrWG01dkRydEZ5NmNPZ3BBY1BQV05US1g1SVI0dm5qalNYb01ITW5nTVpOcVpNeWl2bnI3S1d4czdYajIzVzhxZGQ3bDg2ZUkyTEdCbHUyNjBpeTBnN2s5UFNXSmVUOThURUM5UnR6MzhOTlZtdE9lTFd2WXRISUJnMFpQcEZQUFFWVWFvN3JDV29jeTkvY0ZVb1JOQ0hIYnlNdlhNbVB1U2xiOHRjT2lmZFRRZTNqaW9XSFlTbm81SVlTNEpmUWErVUp0VDBHSXU0N1UyeFhXU0JCQ0NISEw4eXNvNHBpVGszZFRyaGNUbDRCU3JTSEEzNi9hWSszZHVwYUV1Smd5Z3hDN042MGlJejIxV2tHSTNadFhzMlA5bjBSczM4QmJYLzJHdmFOVGxjY3FMaUV1cHRSajAxNHJlNkgrOWM5bmx6ditoZFBIY1BYd3F2QjhNdEpUeVV4TFFhL1RzV1QyTnlSZHUwclB3YU1aTkdZU1N1Vy9HL3ltUHR5LzNMSCtPL05QN0IzKy9hdzh2SDI1WjlBbzl2L3pOMzJHUDRDdG5YMkY1MVVSOFRHWHNIT28vSGR6Y09jbTlteFpDMkFSaERpMGV3c1h6NXpBM3FIcWQ5cnUzYktXelBSVS9JSXNBM3kvZlBrMlNkZmpLanhPUmI3cjBnUUcrS05RcW9tTlN5VFEzN3ZLNHdnaHhNMXcvbUlNSDMwOWo4c3g4ZVkyVDNjWDNuaHVQTzNiTkt2Rm1Ra2hoQ2pVdWxVd0U2aWRHMnlFRUVLVUpFRUlJY1F0VDNtVDc0eU9QSHVKa0JiTmI5cjFERWFqeGVKNVpjVmVPcythUDJZQmNQK2tGOHdCaUlvc3doYzE5ZE9mOFEyc1g2bHp5Z3BRM0NnYUd4c01CajBxdFpwbjNwbk9yMSsvejlhMWk4bkx5Mkhrbzg5WjlPMDFaQXdkZWd3b01jYXhBenRZdjNRT1VQcm45UFlUOTFxOHJ0K2tKYy8rNTJ2VCtmdDM4TnQzL3kxM3JzV0RIQ2dVbGY2dURRWUR4eU4yQXRDdWV6K0xZd2QzYlFJZ3JHdmZTbzFaNkh6a1VlSmpMOU15ckF0MWd5MFh6cEt1eDkzVTd6ZTBaUXRPbnIwb1FRZ2h4QzNMWURTeVpOVldmdmw5TlRyZHYybnN3anUxNXBXbngwcnFKU0dFdUlXMGFkbVlOaTBiMS9ZMGhCQkNGSkFnaEJCQ0ZCTWRjNDE2ZFlOdTJ2VU1CajFLbGFwSzUyYWtKZlByTisraHpjK2plLy83YU4zcEh2TXhiNy9BU28ybFZsY3RkWVM3bHc5dmZ6M1BvdTNqbHg0bUpmRmFsY1lyajBaamc4Rmd3S0RYNCt6cXdWTnZmczY2eGJQcGU5OTRjNS9DbWc0dTdwN1U4Uy81WFRxN3VwdWZ2emJ0ZitSa1o3Snp3d3A2RFJtRFdtTmpQbmJtZUFRMk5yWTBhQnFDamEydHVkM08zcUZDbjY5U2FmbTlHZzJHU2djaHpwODhURVphQ3Q2K2dkUnYzTUxjZnZiNFFlS2lMK0xvN0VwSSsyNlZHclBROXZWTFVTcVY1dFJUdVRuWjVHUmw0TzdsWSs3ejVid05aWTR4N2JWSk5SS3NxQnNVU0V6czlXcVBJNFFRTjBKR1ZqWWZmejNQb3ZhRG5aMHR6ejAya2tHOU8wa3FPU0dFRUVJSUljb2dRUWdoaENqbXl0WHI5TzBkZHRPdVo5RHBVQ2tySDRUSVRFOWx4cWV2azVxVVFJdTJuYmozb1NrV3g2dWFIaWRpeDBZdW40KzBhTXRNUzJYWnIvL21kUncxOGNibVZsMDUvNmRTajJXa3BaajdGQVp2RkFvRm0xY3VvRzdEcHJUdDJwdWM3RXh6bjdMR0FxampIOFN4L1RzNHZHY3JlcDJPaDU5N0I0VkNnVTZuWmNmNlAxSGIyTkErdkQ4cTliOC9NcHVFdEt2UzUyczBHaXNkY05xMWFUVUFYZm9NdFdqZnNtWVJBRmtaYWJ3K2NYQ0Z4eHY3NUZRNmhQY25Mdm9pcDQ3c3AwT1BBZmdFMUFOZ3g5L0wyYnh5QVpQZm5GYXBPZGFFdW9FQmJObDI4cVpmVndnaHluUGhVaXp2Zmo2YnEvR0o1cmJtVGVyeDlndVBFT0JYOFhTQ1FnZ2hoQkJDM0swa0NDR0VFTVhFeGlVU0dPQmY1Zk5YenYrSkhYOHZ0MmdybXZMbmd4K1g4TjdUbzB1Y1YxcGFvQTkvV29hRGs3TkZXMnBTQXI5ODhSYlhZaS9Uc0ZrSUR6M3pkbzNkaFhuKzFCRWlkbXkwYU12SnpqVFhKSURxQnlHS3Y5ZER1N2R3YVBjV3dIVG5mZkhQejVwZG0xYVZhR3NmM28rMlhYdVRsbXhhS0pyOHhtZTR1cGRNNzNQMnhFRjIvTDNDdkZNaHRHTTQ3YnYzSXljN0U3MWVoMXF0WWV2cVJhU25KdlBjKzk5YUJDQXFZL1VmUC9QUHVxVVdiYWxKQ2FWKzEyOTg4U3RldmdGRitsN24xSkc5YUd4czZSRCs3emxuangva2ZPUVJiR3p0YU5XdUsyRDZETzNzSFdqUnRuT1pjL0txWS9xMXZYN3BYRFEydHVaYUpMazUyV3hmdnd4M2J4L3FCZCs4ZEdTRkFnUDhpWTFMTEwrakVFTGNSSnQzSE9TTEgvNGdMMTlyYmhzL3NpOFR4ZzFCcmE1NktrVWhoQkJDQ0NIdUpoS0VFRUxjTnVZcytvc2pKOC9mOE92RXhDV3dmYzhlR2djM3JOTDVYajcrQkRjTEJlQksxQm0wK1hubTF3QktsY29pbFU5aWZDeEtwUXFQT3I0VzR5UW54S1BYNlVyY09SOXo4UnovbS80Zk10S1NDVzdlbXNkZStTODJ0bmFjaU5qRnJrMnJHZmJBRS9qWEM2N1MzQUhHUGZrcTQ1NThGWURJdzN1Wi9kVzdlUHNGVnF2d2NISGhBMFlBa0phU3lMSDlPNmpqSDBUVGtQYm00MldsQVBycDQ2bGNqNHZodmU4WGx0b24rdUpaTkRhMk5HclIxbXB3cG81L0VOMzczOGVzejkvaXpQRUlpMk52VEJ4aThmcnJkNTZ1MEx5c2NYSngrL2U3TmtKQ2ZBd3F0Um9QYjh2dk9qVXBBVzErWG9sZ3g0NE5LekFZREhoNmVwdHJmZWoxT3BiUCt3R0Ezc1BHMGZmZUJ3RlRFTUxaellNSHA3eFI3cnpPblR6TXlVTzdHWGovQkZ6Y1BBRDQ1NitsNUdSbDhzRGsxNnFjSHF3NlhKeWR5Y3JLdWVuWEZVSUlhM1E2QXpOK1c4R3lOZitZMit6dGJYanorWWNJNzlTNkZtY21oQkJDQ0NIRTdVZUNFRUtJMjhxUkUrZHV5blVPSFQ3T1l3OVY3ZHh1L2U2bFd6OVRVZVBDZlBsVDN2N1Nvay9SQmYxWEh4bUFsMjhBcjM0Mnk2SlA0Ym5GYXdobzgvUElTRXVtZGFkN2VHRHlxNmcxTm1qejgxaTFZQ2JKQ2ZGRVh6eGJyU0JFVWFlTzdLK1JjWW9yVEIzMXoxL0xPTFovQjRIMUc1ZElKMVVhT3dkSGNuT3l5dXh6SW1JWERadUc4T29qSll0U0Z6WDEwNSs1VjJsNTNhMXJGM05nKzkrOE51MS9GWnBQV1hvTkdVT3ZJV01BeU0vTDVhM0hoK1B0RThEVVl0LzE5Lzk5aVV0blQ2SlMvZnRqT1QwMW1kMEZxWmlLMnJ6cUR4TGlZdkR3OXFYbjRQc3JQYWY4dkZ5Vy9POXJGQW9GMnZ3OE52dzVENzFleDg0TksyalVvazI1T3lsdUZBZDdlN0p6OG1ybDJxSjJaT1hrc25qRkZuYnVQODdWYTBuazVzcjNMMjV0T1RuNXZEdXQ1Z0x5ZHpzN08xdjhmVHpwM2pHRU1mZjF4dEhlcnJhbkpJUVFRZ2doYmhBSlFnZ2hiaHNUeGc3aTBiRURiL2gxK28xNWlXK25mWHpEcndPbWdJTFJhTVRHeHJiVVBzWHY1Ry9RdEJVUFBmTTJyVHYxTUIvN2U5bHZKQ2ZFMDdobEdKMTZEcXFSdVJtTlJpSVA3NjJSc1VwejdzUWhBRktURXppMGV3dGhYWHNEcG5STlhYb1BNYWQ5S3ZyYTNzRUpiWDRlZXIzT3ZHaC9iUDhPTXRLU2FkdWxGMWtaNlp3NUhzSElDYzl6NW5nRXZZYU1vVU1QeTJERXNRTTdXTDkwRHE0ZVh0ZzdPRmtjSzB4OVphMmdkWFhvdEtaVUhpb3JCY0QxT2wzQnNYOS9MRzlldVFCdHZ1V2k3TVd6SjlpMDRuY1VDZ1VqSnp4blVVUzdvbFFxTlZrWmFSaU5SamF2K2dPMVdvTmViN3IrOEFjbmwraGZXdXFvbW1idllFOTJiZzR2L3VjN2prVmVRS0ZRb0ZDQVVxRkFvVlFXUElJU0pTaEFxVkNpVUNvSzJnc2VDLzVUS2dzZmxRVmpLRkVwbGFnMWF0UnFGUnExcXVDeDRMVkdqVnBsZXEzUkZEdW1WcU5TcTlCb1ZHaFVoY2MxYURRcTdHeHNzTFhWRkR6YVlHdjM3M1BUbzdyU2hjanZGZ2VQbmVXTEh4WndMU0dsdHFjaWhLZ2x1Ymw1UkYyK1N0VGxxL3k5YlQrdlB2TWc3VUtiMVBhMGhCQkNDQ0hFRFNCQkNDR0VxRVhaV1JtQTZlNyswaWlzTEdLMjZYeVArWG5VNmVQODg5ZFNISjFkR1RkNUtsRDFoZU9pYVpmT0hJc2dMY1dVbzErdjAvRy9MOStoWGZlK3RPbmNzMHBqRjVlVG5jbTV5TU9BS2NYVXdyT2Y0K1RpUnBOV1pSY0ZMMHhMbEpXUmJrNGx0RzNkWXFLanpoTFNJWnkxaTM3QnpzR0pzSzY5V1RyN0d4eGRYRXNFRkp4ZDNjM1BTL3VzaXJlUGZ1d2xPdlVjeEltRHU1bnp6ZnNWZnArRktaenljck1Cc0xFdGVhZG5ZUkNnTUVBUkYzMlJQVnZYNHV6cVFVWmFzcm5meFRNbk1CZ01oQThjU2JQUURpWEd5VWhOWnNGUG41VTZsM2JkKzlJMHBEMVB2UG9KZG81T3VMbDdjZTNxRmI3LzhFVTY5eHBpZFFkTngzdktEdndkTzdDRDNPeXlkNlpVbHRGb3hHZzBBcUF2OHYvYmtVYWp4czdHQnJ1Q0lJV3RPVWlod2M3T0Joc2JVK0RDMGNFT0IzczdIQjN0Y0hTd3c5SGVEa2RIZTV3YzdIQndzRGNkZDdERDNzNFdaUTNWZjZrdEI0K2RaZXI3UDlUMk5JUVF0NUJyQ1NsTWZmOEhwbi93REdFaEVvZ1FRZ2doaExqVFNCQkNDQ0dLc2JlMUl6c25HeGRuNS9JN1YxSmViZzRxbFlvTnkrZlR1ZGRnc2pOTlFRaEhaOWNTZlF0M09aUlZjRG96UFpYNVAzNkMwV2prZ2NtdjRlcnVCV0JSYzhLYWhMZ1lxLzA4Ni9pWm4rL2R1aFl2M3dBUzQyUFJhZk5KaUkvaDl4OC9KU2M3a3k2OWgvNDd6ekt2VkxyakIzYWFGNXBidE8xRTNKV0xMUGp4VTE3K2VFYVo1eFVHRURMVFUzRng4eURwZWh6UlVXZXAzN2dsTG00ZTlCNDJqaFp0TDVrWCs5ZjhNWXMxZjh3cWRiemlhWmRLUzhkVUdQQ3d0Yk8zK054eXM3UEpTRXZHM3NFSkoxZTNVcTlUbUVMS3p0Nmh4TEhDblJCcWpRYWowY2pTMmQ5ZzBPc1pOSG9DaTMvNXl0eXY5N0J4ZVByNDB6S3NTeW5YeURZWCtMWW1xRUVUbW9hMHAzNlRscWJyNm5Vc25mME56bTRlREJuN21OVnp4anorY3FuamdXbDNSazBFSVhLeWMzQ3dzNi8yT0xjYXJWYUhWcXNqSXl1N1JzWlRLQlE0Mk5zV0JDWHNjWFN3eGNuQndSUzRjTEREMmNrQlZ4Y25YSndkY0hWMnd0WFpBUmRuSjF4Y0hIQnlkS2oxQUVaV1RpNWYvTERBL0xxT3R4ZFRIcDlJbTVCZm5maGhBQUFnQUVsRVFWUldlSHE0bDNHbUVPSk9rNVNjd3BIakovaHgxcThrSkpwdWV2ajgrd1g4NzVzM0pEV1RFRUlJSWNRZFJvSVFRZ2hSaklPRExkazVPVFVUaERDdHNiTm8xblF1blQySjBXaWc0ejBEMmJKNklmLzh0WlQ2alUyTHdhNGVYaVZPVlZBWWhMQ2V6a1duMHpMbm0vZEpUMGtDb0ZucmYrK01MNitJZE9GZC9xWDFpNHUreU1sRGUraDczM2cyTHArUHJiMERUN3o2Q2Q5OThDTExmdjAvSEoxZGFkV3VHd0JLZGRWK2xPemR1bzdnWnEwNWQvSVFTcVdLWVE5TzV1cVZDOWhhV2FRdnlya2dHSkNla29SLzNZYnMzYm9PbzlGSSsvQitBTlFOYmtiZDRHWUFORzdabGxidHU5RzRSVnVMTVM2ZmorVFE3aTJvVk9vU3V5VEtTOGZVdUdWYmk4OXQ2ZXh2Mkx0MUhhTW12bUN4UTZXNHRHVFQ5MlF0NEtUWEZhUnFVcW01Y09vb2w4K2ZJcUIrSXpyMEdHQVJoQUJvM2JGSHFkZW9iQUh4RFgvT0l5NzZJaE5lZUsvTTNUZzNRM1pPRGc3MnRuejk0Yk1ZQWFQQmlNRm9CS1BwMFdnd1lEQzNHd3AyUzREQllNUm9OQlE4R2syUEdBdjZZVHF2NExoT3AwT3IxYVBUNmREcERXaDFPblE2UFZxdERwMWVqOVo4M1BSY3B6YzkxeFdjbzlYcjBXbDFhQXZPeWMzUEp5OVBTMjVlUHJsNStlVGw1aGUwbVI1emM3WG1RRnROTVJxTlpHWG5rcFdkQzZSVzZseWxRbUVLVWpnNzR1THFpSXVUSTI0dWpyZzRPZUhzNG9DYml4T3V6bzY0dXpuajRlNkNoNnN6TmpZbDA0ZFZ4K0lWVzh3cG1MeTl2Smo5NDdjM0pPQXJoTGoxZVhxNDArZWVjRHFFdFdIaWxCZElTRXprV2tJS2kxZHNZZUlEZzJ0N2VrSUlJWVFRb2daSkVFSUlJWXB4ZExBbkl5TVQzenAxcW5UK2lZTzdPWDVnSitjamo1alRHUjNZL2pmdVhqNDBhUlZHNzJIamNQZXN3K28vZnViQ3FhTkFLYnNkQ3RxczVaVFg2M1hNKys1akxwMkxyTkljeTdQaHoza0FkT2d4Z0kzTDV3UGc0ZTNMNDY5K3hMYTFTMmpSdHJPNVhvRkdVM285aTlKY1BoL0psUXVuR1RYeEJjNmROTldGYU5hNkE4bUo4YXhmT2dlQVMrY2lXVG4vSi9NNWhhOWJ0TzBFUUZweUFqbFptZXpadkJwSFoxZmFkZXRUNGpxVDM1aG05ZnAxL0lOSzFJa28xR1BBeUFxbm5OTHB0QnpkdngxblZ3OUNPblFyczIvaXRWZ0FQT3I0bGppbTErdFJxelVvRkFvYU5HbUZtMmNkeGo0eHRjeGRNTlYxK3VnQnRxeGVTS3YyM1dqVnZ1eTUzd3pwR1JrNE90cWI2am9BcUJTb2FudFMxV1EwR2tzRUsvTHlUTUdKdlB6OGd1Q0ZscHpjWExKejhzak96aVVySjVlc3JKd2lqd1h0MmFibjFTbmViREFhU2N2SUlpMGpDNjVXN0J4blJ3ZFRRTUxkR1U5M1Z6emNuUEgwS0hoMGQ4WGQzUmxQZHhlY0hPd3I5T3QxNS83ajV1ZFBQekZSQWhCQ0NGeWNuWG42aVlsODhPa1hBT3c2Y0VLQ0VFSUlJWVFRZHhnSlFnZ2hSREVCZmw3RXhGNmxjWERES3AwZnNYTWpKeUoyNGVMbWdjYkdGbTErSHU5ODh6dHVudDdtUG0yNzlxWkZXQmYrNzczbnVIYjFDdHZXTGlFak5ZVVJqenhqdmlPOWNEblBhRFJhTE81cDgvT1k5LzNIUkI3ZVMyQ0R4c1RIWEVhbnphL3kreTN1M01sREhJL1lTYXYyM2ZEdzhyRTRGbEN2RWVPZmZoT0F0R1JUZ01XeENvdUlHNWYvamxwalE1dk85N0RzMTIvTjdjY1A3T1RjU1ZPZGlMam9pOFJGWHpRZkszd2RQbUFFQUVrSjhXeGF0WURjbkd3RzNqK2gxQ0xOMVMyc1hGalR3WnJqKzNlUWs1Vkp2eEVQb1ZLcDBXbnpPYlI3SzJGZGU1V1lUK3psQ3dEVThhdGJZaHlkTmgrMWphbS9TcTNtcVRjL3g4dkh2MXJ6THN2bDg1SE0rLzRqakVZalhuWDhXVEh2UjVJVDRrbEp2SWFuano4VFhuanZobDI3TkRHeFZ3bndLN2tqNkhhbVVDaXdzZEdZZGhNNGxkKy9JdlI2QTltNXVXUmw1WkpkSkZDUmxaMURSbFlPR1psWnBHZGtrNTZlWlE0NFpHUmtrcGFSVFdaV1RxV3ZsNUdWVFVaV05wZGo0c3ZzcDlHbzhYUnp3Y1BEbFRwZWJ2aDR1ZU5kOE9qajdZNjNsenV1em81Y3ZaWmtQcWROU0t0S3owY0ljV2RxM2FxbCtmblZhd20xT0JNaGhCQkNDSEVqU0JCQ0NDR0txZXRmaHlzeHNWVSt2MnVmWWZRYU1vYTZ3YzM0L1BYSFNJaUxzUWhBRkZLcFZLUWtYVWVwVk9MdEY4VEJYWnVJT25PY0J5YS9Sc05tSWVhQzFBYURIcFhxM3ordU4vdzVqOGpEZTZuakg4UVRyMzdDeHk4OVhPVzVXck41MVVJVUNnVURSajVTWnIva2hEZ0FYTjFMdnJmaWlnWlNMcHcreHVsakIrZ1EzaDk3Qjh1VjJjbHZUQ003TTROM3A0eWk5N0J4REI0ekNUQUZFcnIwSHNLb2lTOWdOQnBScXpXY09yS2ZhMWN2NCtydXhUMkRScFY1L1JadE96TjAzQlBsenJPb05RdG5FWGw0YjVsOWRtOVpnMHF0cG1zZlU0Mk1qU3QrWi9PcVA5RHJkWFRwUGNTaTc4V3pKd0NvMzdoRmlYRnljN0t4cy84M0hkS05ERUFBeEVWZklpL1h0Q0M5YmQwU2xDb1Y3cDUxOFBEMm8ybEllNHUrMVEzaVZOU1ZtRmpxK2xkdDk5SGRSS1ZTNHV6b2dMTmoyV25Mck5IckRhUm5acE9la1VsNlJqWnA2Wm1rWjJhYkFoWHBXYVJsWkpLYW5rVnlhZ2JKS1dra3A2YWoweGtxTkxaV3F5TStJWm40aEdRaXoxanZZMk9qSVQ5ZmEzNHROU0NFRUlXOFBEM016M055YXU3R0NpR0VFRUlJY1d1UUlJUVFRaFFURk9oRHhMSG9LcC9mcEZWWWhmcWRPTGliL0x4YzZqZHV3ZVEzcHJGeS9rL3MzYnFPK05oTE5Hd1dnbEpsU2thajAycFJxZFFZREFhVVNpVnR1L2JtOUxFRFBQbjZaMWJyQzFSWDQ1WnQ4Zkx4eHkrb1FabjlvcVBPQXVBVFVQTE8vdUlLZDRjTUdqTUpPM3NIRkFvRlBZZU10dG8zS3lNTnNGNDdBVXgzbC92VmJVaDBsR21sYzlpRGs5SFlsSjBTU3FsVW1uY2FWSlMxTkZoRnhWNDZ6OFV6SitnUTNoOW5WOVBpU2VkZWc5bTZaaEgvckZ0Q3A1NkR6R05jdnhwTllud3Nublg4U2dTa2pFWWoydnc4YzhIdDZzaElUV2JCVDUrVmV0dzNzRDY5aDQyaldXZ0hSanp5REo0Ky9uajdCdUR1NVZ2cSsrMTR6OEF5cjNuc3dJNGFLVXg5SlRxRzlxSFc2M0NJbXFGU0tYRjNkY0xkdFdMYk1veEdJeG1aMlNTblpwQ1VrazV5YWpwSktXbWtwR1NRbEpKR1Vrb0d5UVh0RmRsbFVUUUFJWVFRUWdnaGhCRGk3aUZCQ0NHRUtLWkZrL3I4dXJEMEZEdzF3V2cwc25YdFlnRGFkTzZKeHNhVyt5ZTlTTHR1ZlduUTFKU2l4TWJHRG9EYzdDeHM3ZXlaOXVwRXdycjFZY0RJUjNqdXZXK3hzYlc3SVhQcjBHTkFoY1krY3l3Q2dLQ0dUY3J0bTVPVnljbERlMmpkNlI3Q3V2Wm15TmpIOFFtb1o3VnZXa3BoQVdlWFVzY0xxQmRNZE5RWjJuYnBaUzRHZmZuOEtieDgvSzBHTDA0YzNNMkpnN3ZMbldkbGJGNzFSNGxnaXJ1WER5M2FkamJWQlluWWFTNGlmV2ozWmdCQ080U1hHS2R3UjRKTk9ZR1Vpc2pOeWViUTdpMmxIbS9jc2kyOWg0M0R6ZE9iYnYzdXJkQ1lZeDUvdWN6akY4K2VxSkVneExHVGtUeDZmK2xGdDhYTnAxQW9jSEYyeE1YWmtmcEJKV3VaRkpXZnJ5VTVOWVBFcERTdUphWndQU21GNndrcFhFOU00WHBpS3RjVFUwalBxUDZ2RXlHRUVFSUlJWVFRdHg4SlFnZ2hSREdCZnQ0WWRGcGlyOFlSNE85M1E2NFJzWE1qc1pmT1kydG5UN3Z1ZmMzdGhRRUlBSHRIVTNxZXpJeFVGRW9sU2RmamlMNWd1dnYvUmdVZ0FGemNQTXJ0azVKNGphZ3p4N0d4dGFOQmsvTHp1bWVrcFFEZzZ1NEpVT291Q0lEb3FOTUErQVZhMzRtUmtuaU5vL3UyQXhEU29idTVmYy9tTlJ6ZXU1VjMvKytQRW9HSXRsMTZNZmFKVjhxZFoxR0xaazNuOEo2dFZvK2RQWDZRWXdkMkVOSytlNGxnU3RjK3d6aHhjRGM3LzE1QjY0NDkwT2Juc1dmTFdnRGFoZmNyTVZaK1lSRENydnJmcWJkZklLOS9QcnZTNTJWblpoQjk4UXlYejUzaVd1eGxIbjd1bldyUHBUSmlZcTlpTk9qdXVKb1FkeE1iR3cyK2RUendyZU5CSzZ6LzNzM056V1BRZzYvZDVKa0pJWVFRUWdnaGhLaHRFb1FRUW9oaUZBb0ZZYUZOT0hqazJBMEpRaVFuWG1QVi9Ca0E5Qmc0c2tSZGhFTE9icVlGKzZUcmNXU21wd0xnWHkrNHh1ZFRGVnZYTHNab05OS2liZWRTQzBJWGxaNWlLbUp0clRaR2NWR25qNlBXMkZoTkI2WFRhWm4zL2NmazVwanVxRDY2Yjd0NWQwRnFjZ0lZd2NHcDVBNkt2Tndja2hPdWxYdnQ0dWRZRTN2cFBITysvUUFBRzF0YlZzNy9pY3owVkRMU1VraFBUU0s5WUNmSHhiTW51SHI1QXBGSDlwR1ZrVWF6MEE3NFd0bjlrWmRYRUlTd3RhL1UvS29qNnZSeFlpNmRJL3JpV2FLanpwQVkvMjhORlBkaXhjaHZoa05IanhFVzJzU2lBTHU0ODlqWlZYKzNqeEJDQ0NHRUVFS0kyNDhFSVlRUXdvb3U3VnV5WnZOT2hnOGVVS1BqNW1Sbk1udjZmOGpKenNURDI1ZGVROGVXMnRmSDMxUnI0ZHlKdzlqYW14YW82elZxWHUwNTZIVzZhcDEvNWNJWjloYmMyUjgrNEQ2cmZaUktVejJMOU5Sa0hKMWR1SGoySkVxVkNqZVBzZ3NQcHlVbmN1WjRCRTFETzVoclloUXlHSTBzK1BFenJsdzR6WkN4ajNIeThGNk9SK3drTVQ0V0w5OEFFcTlkeGNQYjErcENkdVRodmVVV21hNG9MOThBYy8yRWc3dE1hWmFVU2lWT3J1NjR1bm5Tc0Zrb09WbVpYRHg3Z3EzcmxuRDh3RTVUb2UvN0g3VTZYbnBxTWdCMkRvNVdqOThJcXhiTUlPYmlPUUNjbkYxcEdkYVYrbzJiVTc5eFN3SWJOTDVwOHlpMGRmc3VodmRyZDlPdks0UVFRZ2doaEJCQ2lCdFBnaEJDQ0dGRmwvWXRtVDVqRVlsSnlYaDVscCtlcUtqMGxDUTB0cmJvZFRveVVwUE5DOWJabWVuTSt1SnQ0bU11b1ZLcGVYREtHMldtVldyUnRqT3JGOHhrejVZMUFOamEyZE9vUlp0S3pTVTNKNXVjckF3Y25GeFFhelJneER4ZWVjV2NyVWxMVHVTMzd6N0VZRERRTXF3cjlScTFzTnF2amw4Z1NkZXY4dVdiVDZCV2EwaFBUYVpSaXphbzFHWC8yTm04Nmc4TUJnT2RldzB1Y1N6dVNoUlhMcHdtZk1BSWVnMGRpN2RmRUhPK2VaLzVQMzdDeUVlZkp6WHBPaUh0dTFzWkZjSzY5dWJCS1c5VTZyM08vdXBkVGgvZFg2TGQxczZlaDU5N0IyMWVIcTRlWHJpNmUrSHM1bUVSL01oSVMrWmE3QldXei8wZW5UYWZMcjJIRU5UQVZEc2pNVDRXZTBjbjdPd2R5Y25KWXRzYVUyMlFPbjQzcnloenI2Rmp5YzNLcEVIVEVPcjQvM3ZkNjFlaitlcWRLUUFrSjhRRE1PMjFTV1dPVmJ4ZlpkTkJKU1FsY2U3Q2VicTgrVWlsemhOQ0NDR0VFRUlJSWNUdFFZSVFRZ2hoaFkyTmhwNWQyN0JoeXpZZUhEMnlVdWNlMkxHQnY1YjhhbjVkbUlKbi9iSzVSRWVaYWpxTW12Zzg5UnRiWDhBdjVPWGp6OEQ3SjdCKzZSd1VTaVZESDNnU1c3dktwZXk1Rm51Wjd6NTR3ZXF4eWdZMEFINzc3citrSmlYZzVPekt5RWVmTGJYZm9ER1RTRXFJSXlFdUJnQy9vQWFNS0tNL1FFSjhESHUyckNHZ2ZpT2F0K2xVNG5oQXZXQzY5NytQc0s2OUFXalZyaXNoN2J0elBHSW4vL2YrY3dBRU53K3Q5SHNxdE9hUFdlVG41NkxSMkpDVmtjN3BvL3RMRFF3MERXbGY1bGdhR3p2V0w1M0R0YXRYOEFtb3g3QUhKNXVQTGYzMVc4NUhIckhvcjFLcExXcUQzR2lGQmJPTDAybnp6ZDlab2VLdlMxUFJmc1Z0Mkx5TmU3cTBRYU9SdjVJSUlZUVFRZ2doaEJCM0l2a1h2eEJDbEdKb3Y2NjgrOFZjeG82OEYxV3gxRUJsOGEvYkVCLy91dWoxT2h5Y25CazY3a2tBaGozd0pKZlBuNkpEZUg4NjNqT3dRbVAxR2Y0QW5Yb09RcVZTWSs5b3ZYWkVXWHdDNnVIZzVJTFJhQUFqR0RHaTBkalNvR2xMN252NG1VcVBOMkRVbzh6OTlnTWVmZUU5WEQxS0x5THNYN2NocjAzN1g2WEc5dllONVA2SkwxQzNVWFB6N3BGQ0xjTzY0bDh2MkJ5QUtQVGdsTmY1WTZhQzR3ZDI0bDgzbUE0OVNxYlA4ZzJvaDV0bjJXbWdBSzdIUlhQcXlENk1SaU1LaFFJdjN3QkdUYklld0NsUGZsNHU2U2xKT0RtN011SEY5eXgydkRSdTJaYVV4R3ZvdEZxTUdQSHc4cUh2ZmVQTjZiZHFrMys5WUw2Y3QrR21YVStuMTdOODlWcisrOXFFbTNaTklZUVFRZ2doaEJCQzNGd0tYVmFVc2JZbklZUVE1ZWsxOGdVbWpCM0VvMk1ydG5oZlUxNzdjQWE5ZS9WanlJQ2F1VXRkcDgydlVDSG55b2c4dkErRFFVK3JkbDFyZE56U3BDVW5saG1BcUExNXVUblkyTnJkVW9XTnIxK05ScXZOSTZCZW8ycU5jL1h5QmRRYUc0dTBTZFhwZHl0WisvZEd0bTdieExUL1BGWGJVeEUzU2ErUi93YjJ0cTlmVllzekVVTGNhbm9NSEc1K3Z2WFBiMnR4SmtJSUlZUVFvcUxVamcwcnRCQWpPeUdFRUtJTUQ0L3V6K2MvTG1GUXY5NGw3czZ2aXBvT1FBQzBhRnN5ZGRHTmRLc0ZJSUJLcDZtNkdXb3FHT0JmTDdoRys5MHFEQVlEdnk5ZXh1dFBqNm50cVFnaGhCQkNDQ0dFRU9JR3F2NkttaEJDM01GQ21qY2t3TWVOSlN2a2psMGhhdEtTNWFzSThIR2pWZk1HdFQwVklZUVFRZ2doaEJCQzNFQVNoQkJDaUhJODk5Z281aTljUW1KU2NtMVBSWWc3UW1KU0V2TVhMZUc1eCsrdjdha0lJWVFRUWdnaGhCRGlCcE1naEJCQ2xDUEF6NHY3Qm5iajZ4OW0xUFpVaExnamZQM0RURVlNNms2QXIyZHRUMFVJSVlRUVFnZ2hoQkEzbUFRaGhCQ2lBc2FQNmtkOGZDekwxNnlyN2FrSWNWdGJ2bm90OGZHeFBEaXlab3E5Q3lHRUVFSUlJWVFRNHRZbVFRZ2hoS2dBalViTmUxTW5NdWUzM3psM0lhcTJweVBFYmVuY2hTam16RnZBZTFNbm90R29hM3M2UWdnaGhCQkNDQ0dFdUFra0NGR0czVnUzY2pVNnVyYW5jVXN3R0F3WWpjWWFIVE1uTzV2YzNOd2FHU3N1Sm9ZclVWR1ZtdU8xdURpU0VoSXMycEt1WCtmNG9VTmtaV1JVYVI2eGx5L1grT2RVbk5GbzVNVGh3OFRGeE56UTY0aVNBbnc5ZVhIeWFONzY0R01TRXBOcWV6cEMzRllTRXBONDgvMlBlSEh5YUVuREpJUVFRZ2doaEJCQzNFVWtDRkdHbFFzWGN2N1VxUm9aeTJnMG90TnF5Y25PSmowMWxhU0VCT0ppWXJoODRRSm5JeU01ZnVnUUVidDNzM1B6WnF2bkh6MXdnTmNuVHlZbHFlWVdQdmZ2Mk1GL1gzMjEzSDVhclpZM3AweGg1K2JOR0F3R1ZpMWF4TVZ6NTByMFMwdEpLZk8vNHRZdFc4Yk1MNzhrSnp1NzJ1L2xqMTkrNFlkcDB6RG85UlUrNTY4Ly8rVHpkOTZ4K0V6My9QTVA4MmZPSk9INjlVclBJU2toZ2U4Ky9aUkZ2LzVxMFo2U2xNU1ZxS2h5LzZ1b0t4Y3ZNbS9HREpiTm0xZWxnTWZmSzFidzVwUXA1ZlpidlhneHIwK2VYS0w5UmdkWmJuVTl1clJtNU9CdXZQTFd1MlJrWk5iMmRJUzRMV1JrWlBMeVcrOHlha2gzZW5ScFhkdlRFVUlJSVlRUVFnZ2h4RTEwMStaQzBPdDBuRDl6cHR4K0NkZXVjZWJreVhMN05XM1prb1JyMS9qZnQ5OWlNQmd3NlBYbzlYcDBPaDE2dlI2OVRsZnF1VXFsRWh0YlcyeHRiYkd4dFNXc2MyY2NIQjByOUQ0V3pwN040WDM3U2owK2JlYk1Vby9sNStlVG1aNWU3alhVYXRNdkU3MWVUMzVlSGdueDhjeWNQcDIrUTRmU1o4Z1FGQW9GQUorODhVYVo0enp6K3V2OE1HMWFpZmIzWDNySjR2VnpiNzJGWDBBQW05YXVMWE84cnIxNjRlemlBb0I1V2J4Z0x1WEp5ODNsWEdRa1FmWHI0KzVwdWlQWGFEUnkvTkFoM056ZHFkZXdZWVhHS1dyMzFxMEEzTk8vdjBYN3pzMmJTdzB1RlZYV2QxVlV2WVlOQ1czWGptTUhEM0pnMXk0NmR1OWVxWGthREFZTUJvUDVkVkpDQW4vODhnc0Q3cnVQeHMyYmwzbHUvTldyL1A3eno0eDQ4RUVhTm1sU3FldmVTY1lNNzBWeVNqcXZ2UDBlMHovK0FHZG5wOXFla2hDM3JJeU1URjU1K3oyNnRHM0NtT0c5YW5zNlFnZ2hoQkJDQ0NHRXVNbnUyaUJFZG5ZMnMvL3YvOHJ0dDMvblR2YnYzRmx1djJrelorTHU0VUhQQVFOUXFsU28xR3JVaFk4YURScTFtdDkvK1FXTlJzUGpMNzZJalkwTk5yYTJhR3hzekl2ODFkRzlUeCtMMTJkT25pUWhQcjdhNHdJb0ZBcFVLaFU2clJZN2Uzc21QZjg4eXhjc0lDRStIcVBSYUE1Q0FMejgvdnY0K1BsWm5KOFFIOCtYNzcxSFFOMjZ2UFhaWjZiZ2o5RklvMmJOekgzT1JrYmk0T2hJWUwxNk9MbTRvTmZwMkxLdTdBTEFJV0ZoL3dZaENoYlZsY3FLYmU2SlBIb1VuVTVIMjA2ZHpHMW5UcDRrTlRtWnJyMTZrVm1CZEV5RlFTTXdwWlk2c0dzWDdidDJ4Uzh3RUlQQlFGNXVMdllPRHViK2o3LzRvdFZ4OXY3ekR5Y09INjdRdkFzTkhER0M2RXVYS3Z4K3krTGk1a1p1Ymk1Ly9QSUxMN3p6RHE3dTdxWDJYYlZvRVluWHJtRnJaMWZ0Njk3dW5ueGtPTE4rVzgzVHI3ek9WNTk4aUxlWHBKY1JvcmlFeENSZWZ1dGR1clJ0d2hPUERLdnQ2UWdoaEJCQ0NDR0VFS0lXM0xWQkNDZG5aOTZkUHIxRWUwNVdGZ3RuejBhcjFSSWZHNHVQbng4SjE2N1JhK0JBdXZYdVhlYWQ5bXFOaHVDbVRhMGV1eFlYUjFaR0JoMjZkUU9qa2Z5OFBQTHo4cXoyOWZMeFFhRlFFSFA1TXZHeHNRQkVYN3dJd1BHREIzRndNdDExM2I1clYvTTV3OGFNc1JnamEvWnNxMEVJZzhGQVJsb2FBTGs1T1FEbVZFbXU3dTVFN041dGRVNEtwWktZeTVmTngrczJhSURSYU9UTWlSTTBEdzFGbTU4UHdGZnZ2Mi8xZkFDVldvMnJ1enVuangvbnd1blR2UFR1dXppN3VxTFg2OW0yZmozZXZyNjBiTlBHMUZlbHF2RE9BQUJEUVRCRVVjR2RFUHQyN0VDdFZsc0VJWFp0MlFLWWRqUVU3bW9veTZBUkkrZzVjS0RGdVFQdXV3OHdwYnBhczJRSkl4NTZ5TnkvdEYwR3A0OGZ0M2c5OThjZmlUeDZ0RUx2WThuY3VTeVpPN2ZNUHRObXppUTNONWU4Z3U4N3IrRFhYZEVVV1E4ODloZy9mUFladjgrYXhWTlRwMW9OYmh6ZXQ0OExwMC9UZTlBZ0F1cldyZEQ4N21SS2hZTEpqdzdIM1gwclUxNTZsVS9mZjRmR3daWGZRU1BFbmVyY2hTamVmUDhqN2g4U3p1amhQV3Q3T2tJSUlZUVFRZ2doaEtnbGQyMFFRcUZRNE9oa21VSWw4dWhSVml4WWdKdUhCNU5mZVlVUFhuNlo5bDI3NHVydXp0SjU4emgvNWd5RFJveWdRZVBHcFk3NzVYdnZsWG5kQTd0MmNXRFhyakw3dlAvMTE5ZzdPSEQwd0FHMmI5eG9jV3p0c21YbTUwV0RFQldWbHBMQ1oyKzlaZEZXbUVacDJzeVpaUzVvbnpwMmpGUEhqbG0wQmRTclIvUFFVTEt6c2xBcWxiejIwVWNsRnJDVEVoS1lPWDI2ZWRHN1I3OStYTGx3Z1pTa0pBd0dBd2YzN2lVbE9ablJFeWFRbHBLQ283TnpoWGFISE42M2o0V3paMXUwV2F0aEFQRFI5OStqMFdnQXVCNFh4OFZ6NXdnSkN6T252Ym9TRmNYWmt5ZHAycW9WN1RwMzVzQ3VYWnc3ZFlvSEgzKzgxT3Y3QlFZQ2tKV1J3WTZORytrN2RDak9MaTdrNStXeGFjMGExQm9OVFZ1MjVPcVZLK1crbDZKQ3dzS280K3RyZm4xbzN6NjArZmwwQ2c4djg3eHpwMDRSZStVS0hidDNMNUhPYSt1NmRXejcrMitMdHFMcHM2Yk5uRW12UVlQWXRHWU5HMWV0TWdkVENtV2twN05xMFNMOGc0TG9PM1JvcGQ3UG5XN004Rjc0ZW52d3lwdnZNUEhoOFl3WU5xUzJweVJFcmZ0ejFWcm16Ri9BUzVOSFN3MElJWVFRUWdnaGhCRGlMbmZYQmlHS3VuemhBaHRYcitiY3FWTjA2ZG1UWWFOSG95cXlDTjY2UXdlQ0dqUmc4Wnc1elBqeVN4bzFhMGFYbmoxcEhocUtTcVd5R012YTNmdFhvcUw0WWRvMGV2VHZ6NUJSb3lvOHI4R2pSakZvNUVqQWRNZjdvYjE3ZWUyamo4dzFES3JDMmNYRm5CYm83eFVyaUw1MHlTSk5VR203RDliOStTZjdkK3pnL2ErL3RubzhQallXZHk4dmMzcWlvank4dlhsa3lwUVNOU09LMTRmNDZmUFBBWmo4eWlzVnFqZFF4OWZYbklicXdLNWQ2TFJhdXZUc2FkSG55UDc5Wkdaa1dIeFBPelp0QWpEdktDbDhmMHFsa3VGangrSlZwdzRYenA2RlU2ZG8zYUZEdWZOWXMzUXBicDZlNXJsc1c3K2VqUFIwUm93Zmo1T3pjN25uRnhmV3ViUEY2NnpNVEE3dTJVUGZvVVBSMk5pVWVsN3NOOStnVXF1NTk0RUhTZ1J4T25UclJzT0NYVHFiMTZ6aGNsUVVrNTUvM3FKUDcwR0R1SGp1SEI3ZTNpWEd6czNPeHNQYm03RVRKbGo4M2hBbVBicTBKcmgrQUI5TW4wUEU0YU84OU14a3ZLcngrMVNJMjFWaVVoSmYvekNUK1BoWXZ2L3NKUUo4NWZlQkVFSUlJWVFRUWdoeHQ3dHJWeFB6OC9JNGZ1Z1FlN2R2NTBwVUZGNCtQano1MGtzRUY2bFRVSlNIbHhkUFRaM0swUU1IV0w5aUJmTm16TURKMlpubW9hRTBDd21oZVdnb3lRa0pWczlkdjNJbFNxV1M1aUVoRmEvVG9GRGdYWkNXeVdnMGNyYWdPTFpTcWF4V0hRQzFSa1BqNXMweEdBd2tYcjl1SHJNd2pkVG43N3pEd0JFakNHM1h6dUs1clowZGVibTU1bkgwZWoySDkrMmplV2dvams1T25EdDFpdnJCd1h6NHlpdWxYcnQ0Z0tOd0owTmwwaTRWRlZDdkhnSDE2Z0Z3TkNJQ2xVcFZJaTNWK2RPbnljck1OSDlteVltSkhOeXp4NkpQeE83ZFhEeDNqbzdoNFhqVnFWT3BPVnlQaStQUTNyMG9sVXJlZWZaWkRBWURScU9Sb1ByMVMreGMyTHQ5dTlVeDRncFNicFdtY2ZQbUhOaTFpL09uVDlNOE5OUnFINTFPeDZVTEY2Z2ZIR3gxRjRtWGp3OWVQajRZREFZVy91OS9nS21ZZWxFcXRab25YMzdaNnZqZXZyNDg5K2FiWmM3emJoZmc1OFVQbjc3SWdqODNNWEhLOHp3MGRqU2pSd3l2a2JvZFF0enFEQVlEUzVhdll2NmlKWXdZMUozL3ZEQWFqZWF1L1N1R0VFSUlJWVFRUWdnaGlyZ3JWd2kwV2kwL2Z2NDVjVEV4T0x1NDRPUG5SNGZ1M2JrV0Y4ZTF1RGh6djN2SGpRTW9VUitnVysvZUhEdDRFSlZLUmNUdTNadytmcHdXclZ1WG00cHBwcFVhRktWUktwVjgrdE5QQUVTZE9XTXVsSnlSbm82ZHZiMUZ3ZU9xdUJJVlJVNTJOZ0MvZlBNTkU1NTlscVl0VzVLVWtHQ3VGVkgwdWIyOXZibllzcTJkSFZlaW9sZ3lkeTRQUFBZWXpVSkRPYlIzTHlNZmVvaURlL1l3OVlNUDhDNlNUcWl3TUxYUmFDUTlOZFhjbmwxdy9hSzFDY0JVbStLL3I3NUtabnA2dWUrak1JQ2h6Yy9IMXNvdURMMU9aM0huL3FZMWE5RHI5ZWJYbVJrWnJGbXlCRWNuSndZV1MwRUVwbDBJMW1nMEdteHNiZkh5OGFIMzRNRUUxcXVIcDdjM1MrYk81V3AwTkNNZmVxaEVmWXJsdi85ZTd2dXhwbWxJQ0JxTmhpTUhEcFFhaERoNzhpVGEvSHhhdEM0NzdjbWw4K2ZKenNvQ0lQYnlaZnpyMWtXdjAvSDJzOCtXZW82MUZGZFZEUnpkNlRRYU5ZK09IVWpmSHUzNTduL0xXTGx1UGVQSGpHSkEzOTZvaSsyYUV1Sk9vTlByK1h2VEZuNWZ2SXdBSHpkK2tOMFBRZ2doaEJCQ0NDR0VLT2F1REVKb05Cb21QdnNza1VlUDByNWJOOTU1OWxuV0xGbFM2WEdtelp4SlprWUd5WW1KS0pYS0VndXpsODZmNStldnZxSmVjRENUeTlnaFVKNzl1M2FoVXF2UjYzUXNtRFVMZXdjSEhuL2hCUnlya09xbjBKRURCOHk3TEVMYXRXUFpiNy94Y2hsRnBlM3M3UUhUb3J5dG5SMm5qaDFEcVZUU3RGVXI5djN6RHlxMTJyeEFucGViYXc1d0ZMNEd5TTdLS3BHU0NTalJObTNtVExyMTZtVStMK3JjT2E1RVJkR2hXN2NTZFR3QWpFWWplYm01T0x1NmxqaW0xK3ZOdFNBdVhiakFvYjE3YWRHNnRibndzNk9URSsyNmRDR3dYajJyWTVlMnM2TnRwMDZNbXpRSnBWTEpnSHZ2QmVCWVJBUXhseS9UZi9ody9JT0NTcHhUMnNMOTZzV0wyYmw1czlWakFIWjJkclR1MElFaisvZVRQbW9VTG01dUpmcnMyN0VEbFZwTm00NGRTeDBIc0toSDh2MW5uOUd1U3hkR2pCOWY0VFJoa2NlT2NmSGN1UXIxdlpzRitIbngyVHVUT1g0cWl2bExOekRuOTRYY04zUXcvZnYweEZ2U05JazdRRUpTRWhzMmIyUDU2clUwQ0tyRDYwK1BvVlh6QnJVOUxTR0VFRUlJSVlRUVF0eUM3c29nQkpqdXRpOWFQNkJIdjM0TXVmLytDcEh2MXJzQUFDQUFTVVJCVkoyN2R1bFNjOEZvSjJkbnEzbi9reE1UbVRkakJnYURnVzY5ZTFjNERaT1RpNHZGTG9lVXBDU09IenhJMDFhdGlEeDZsRUVqUi9MbnZIbk1tRDdkbkRxbitCMzM1ZEZwdFJ5TGlDQ29mbjJ1WEx4SWozNzkwT2JuVzZSYktxNndma0pHZWpydW5wNGNPWENBcHExYVllL2dZRXBqNU9OanJydnczYWVmV2gzRDBjbkpZaUcrckhSTXZRY1BOai8vdjA4K3djUExpMUVQUDJ6MXZXWmxaR0EwR3EwR0VZcnVoRmkxY0NFcXRacGhZOGFZZ3hBS2hhSkVDcWVpeGsyYVpMWGR3OHZMNG5WMlZoWXJGeTJpYm9NRzlCbzBxTlR4cXFwSC8vNGMzTE9IVFd2WE1uTDhlSXRqc1ZldWNPYkVDZHAxNlZKbURZcXN6RXlPSHpxRWYxQVFWNk9qNlRWb0VKdlhya1dwVkRMeW9ZY3FOSSswMUZRSlFsUkNTUE9HVFB2UFU1eTlFTTJhalh1WStOUlNHZ2Mzb2xlUGJvUzFEaVV3d0wrMnB5aEVoY1hFWHVYUTBXTnMzYjZMY3hmT2MwK1hOdnozdFFrMENTNFpkQlZDQ0NHRUVFSUlJWVFvZE5jR0lZcExUVTdtM0tsVEZlNWIzdkdmdi9yS25FSnAzb3daRlo3SHNERmp6QVdPQWJiKzlSYzJ0cmJtdS9mck5takFvODg4dzlxbFMxR3BWT2kwMmtvWENqNjBieC81ZVhrMEN3M2x5c1dMQk5hclIzamZ2dWIzZi9uQ0JYTWUrOExuUHY2bXhkTDAxRlJPSEQ1TVdrcUtlZUhhM3NHQmxtM2FBUERxaHg5aTcrQ0Fza2pxR1lOZVQxcHFxc1h1Q0FCdkh4OEdqUmhoYnJlV1lpb3VKb2JZeTVjWk1tcVVlZWRHWGw0ZWRuWjI1ajVKQmJVNGlnY0d3SlFxcEhBbmhGOWdJRzA3ZGJMYXJ6UnRPM1VxdDQvUmFHVHhuRG5rNStVeHRtQjNCSlJNQlZVZFBuNSt0Ty9hbGYwN2RoRFd1VFAxZzRNQlV4NzJsWC84Z1VxbG91L1FvV1dPc1hQVEp1enM3V25VdkRsWG82UHBQM3c0YVNrcDdOdXhBMjlmWDhMNzlxMlJ1WXFTbWdRSDhYSndFTTlPR3NIZWc1SHNqb2hnN3U4TFVDalZoTFpzUWQyZ1FPb0dCaEFZNEkvTC83TjMzM0ZOblYwY3dIOVpRQUpoNzZtQ0tLamd3SUVEOTk2N2RkUlJSK3RvcTFYcnJOcldXVmZiMTltNnF0VldhOTE3TDF5Z2lPSUNGMXYyRENQci9TTndJWkNFQkpDQW51L243Y2M3bnZ2Y0UvUkZ1ZWMrNXdpRkVQRDU0QXY0NEZFVGNGS0Z4QklKY2tRNUVPWGtJQ016RTlFeHNZaU1qa0ZrVkRSQ3c1NUFMcE9ncVk4bituVnRobFp6UjhQQWdLZnZrQWtoaEJCQ0NDR0VFRklEMEJPdUFxSEJ3UWdORHE3d1BQRXhNZGp4MjIvSUsraWwwSzEvZjNRdTlsYS9PaEt4dUZSZC90aW9LTnk3ZVJQdHVuU0JnWUVCYzd5T3B5ZW16WnNIRm91RjNKd2NHQlo3SUY4V21VeUdxMmZQb2xHelprbzlGRzVmdllxSFFVRUFGSTJhZ3dJRGxiYm5MbDhPQUVoSlRNVEQ0R0E0T0R1WGFtd01BQkhQbit2YysrRDA0Y01BVkpjcnVuM3RHZ3dNRGRHOGJWdElwVkpzK1BGSE9MbTZLcTFRaUg3N0ZnRGc0T1JVNnZyOHZEd0lqSTBCS0g0dlRGV1ViS3FvYzBlUDRtbG9LR3pzN1hIcTBDR2twYVlpTFNVRkFvRUFzMzc0Z1JuM0ppSkM1ZlhGKzJSbzBtdndZRHdORGNYK1AvN0E5SG56WUdKcWl2UEhqK1B0cTFmbzFyOC9MRFNVK1VsUFM4T05TNWNRMExVckpHSXhjM3pReUpFUW1wbVZhcUpOM2c4REF4NEMvSDBSNE84THVWeU9tTGdraEwxNGplaVlCRnk2RW9hWXVDUmtaK2RBbEpNSFVXNE9KQktadmtNbUh4RXVsdzJCRVI4Q3ZpR01qZmx3Y3JDR3E2TXQvSHhjTUdaSUFKd2NySFZlZVVjSUlZUVFRZ2doaEJCQ1NZZ0NMZHExUXljdHkraGNPbjBhZDY5ZkwzWDgwZjM3K0hmM2JnREE1MTkvalkyclZ1SGMwYU00ZC9Sb3VXSzZmdUVDZUFZR2FOK3RHeUtlUFZNNlYvZ2dLRFVsUmFzSDZ4S3hHRndlRHlGMzd5SXBJUUVqSmt6QTYySVB4VWRNbklpQkkwZGl5WXdaK0hUQ0JEUnUzaHpmVFo2TXdhTkhvMFhidHN5RDY4RExsNUdXbW9veFU2Wm9mQmcxZC9seWNIbmF2U1Y3OS9wMW5EdDJyTlR4SEpFSTkyL2ZobC9yMXN3cUNTZFhWenk4ZHcvZCt2VmpWalM4ZXZFQ0FPRG00YUYwdlZ3dWgwUXNoa0ZCc3NWTVJTK0Z5bERZZDRMTllrRW1rNkZXblRxd2FOR2lWRitJelQvL1hLSDdDSXlOTVh6OGVPejQ5VmRzLy9WWE5HN2VISmRPblVJZFQwOTA3TkZENDdXWFRwNEVBTFR1MkJIWHpwMWpqbk80WFBRWU1BQjd0MjdGby92M0t4UWYwUTJMeFlLem93MmNIVzMwSFFvaGhCQkNDQ0dFRUVJSUllOE5KU0VLR0JrWmFYeVR2T1RZa3VKallyQjM2MVlJakkweGJ0bzB1TmFwQXdCbzI3a3pXZ1VFbERtblJDTEJoaDkvVkRwV3IwRURSY05rTlhYKzgzSnprWnlRZ0laTm1wUTUvNTR0VzJCaGJZMVc3ZHZEeThjSFRtNXVTa2tJQUV6NXFNS1ZBOFZ4ZVR5WUNJVklTMDJGbDQ4UHZIMTlOZDV2NWZ6NVpjWlVsaHNYTDBJaUZpT2dhMWZtV0x2T25mSGd6aDFjT1hNR2cwYU5RbjVlSHA2SGhjRkVLSVJyYmVXbXFQbDVlWkRMNVVxclNIVDEzZVRKS28rYm1KcGlVVUZTb1Z2Ly91ZzVhRkNaYndqUFdMeFk1ZkVyWjg3Z3daMDdXc1hqNmUyTjNrT0c0TVRCZzRpTmlvS3Rnd05HZi9FRlV3SktIZWRhdFdBc0ZLcnNtd0VBTFFNQzRPSGxWZWI5UTRPRDhiSkVRb3dRUWdnaGhCQkNDQ0dFRUVMVW9TUkVnV3ZuenpQTnBzdkQzc2tKalZ1MFFOYytmV0J0WjhjYzUzSzVNRkxSNjZDazRpVnlDalZxMmxTcHQwSkpFYytlUVM2WHc4blZ0Y3o1c3pJemtTTVN3ZDdSRVVNKyswemxtTmlvS0FDQWxVM3BON05Ua3BJZ2tVZ0FBTDBIRHdhZzZCZHgrY3daREJvNUVxWWxWaG5NK2VrbmNMV3NaMy92NWsyY1AzNWM2VmhNWkNTdW5qdUhadjcrVEhJb056Y1hCa1pHc0xTMlJ2RHQyK2crWUFCQ2c0SWd6czlIaXpadFNpVUI4dlB5QUVDcDdKU3UxRFd0THA3WUtQazVaVElaRXVQakVmMzJMWHlhTldPTzJ6dXFia0tzTGpHZ3lydllXS1VWQ3htcHFYaDQ3eDVhQmdSb1RFVDQrdm1CcGVGOFhTOHYxTlVpQ1pFWUgwOUpDRUlJSVlRUVFnZ2hoQkJDaU5Zb0NWSEFvMzU5cHJseVdjSkNRa3FWUndLQVR6Ly92TlN4SzJmUDRzclpzK1dLcWF5bXhzRzNiZ0dBVmcrUE05UFQ0VmJRek5oRXpjcUtpS2RQSVRBMkx0VzRPU3N6RTl0Ly9SVzVCWDB1WXFPaVlHTnZqN1RVVkR3TkRZVmsrUEF5NzYrcmc3dDNRNXlmajVmUG4yUEZ2SG5JenN5RXVFU2k1dnFGQzNodyt6YlliRGJhRkd2bVhTZzNOeGNBZE9xWlVWSmJGZk1XSjVQSkVQMzJMZUtqb3hFYkhZM1l5RWpFUmtkRG5KOFBRUEh3dnpJa0p5Ymk4dW5UQ0w1MUN6S1pEQzNidFlPYmh3ZU8vL01QanV6Zmorc1hMNko5MTY1bzBySWxVMzZxT0ZYSENDR0VFRUtxdTZ5TU5Cejdhd3Y4Mm5hRlo2Tm1aVitncFVNN2YyRzJHN2ZxQUhjdnphdDh5M0x2K2prOEM3bUxrVlBubDdsQ3RTYVNTYVdReWFUTVBwZFgvcFhHaEJCQ0NDSGs0ME5KQ0FCZCt2U0JtN3M3UEwyOXRScHY2K0NBT3ZYcWFUVzJVNjllU3VXRTFKRktKUGh4OW15dDVnUVVLd1dlUEh3SUsxdGJPTG01cVo5WEtvVllMRVptUm9iR2NsT2k3R3c4dUhzWGpabzJWVnBSa0phY2pNMC8vNHpzekV5TW5Ub1ZmMjdlakp1WEw4TzNlWE1rSnlhQ3crWEMzTkt5MUh5ckZ5N1Urck9vMHFaVEo5eTljUU5tNXVZd05UZUhtYms1aEdabUVKcVpRU0FRNFBUaHczaDQ3eDdTVWxQUnFuMTdsYXMzSWwrOUFnQUkzME16NnVKMi92WWJSTm5aRUpxYXdxVjJiWFRxMlJQT2JtNXdybFZMNjc0WXFzaGtNcng0OGdSM3JsM0QwOUJReGFvWE56ZjBIVG9VdGV2V0JhQW96M1RtOEdFRTM3cUYvLzc2Q3ljUEhVS2pwazNoNitjSDkzcjF5a3hrRVVJSUlSK3loTmdvclA2dTZDV1IxYnRPYTF4bHFtKzVvbXo4c2JibzMxRFRGcTJ2dExuRHcrNWo2OHE1QUFDK3NRbCszUElmY3k3azloVTA4bXRiN2Y3ZGtKbWVpcC9uVG9Bb0t4UFBRb013NDhlTnNMQzJLL3RDTGR5NmRKTFp0bmV1VmU0a1JIcHFFdjdldWdiaFlZcVZxbFoyanVnMWJIeWx4S2l0TzFkTzQrRDJvajhySzNlY3FQUWt3Ym5EZTNEaDZENW1mODJlY3hwR0UwSUlJWVFRb3F4Ni9hUlJoYTZjT2NOczgzZzh4UnZza1pGYVg4OWhzNWs1Mkd3MkFycDFVemt1UHk4UFdSa1paYzVYV09wSUcvbDVlVGl3Y3lma2NqbmFkdXFrc2hkQjRZUDNQemR0UWw1ZUhtUXlHVnhLOUV3bzdzaisvUkRuNTZOVisvWkt4elBTMHlHVlNERDUyMi9oNE93TXZ6WnRjUGY2ZFZ3OGVSS3Z3OE5oNytpbzhtMnZaZi83bjlvSDhES1pEQ3dXaTRuN3lQNzl1SGZqaHRLWTVtM2FvSG1iTm1yamJlYnZqNzkzN0lDNWhRVjZEQmdBQURoOStERGlvNk5oeE9kRExCYmorZVBIQUlENmpScXBuYWVpMkd3MnhreVpBak1MQzZVa1QzeHNMSmJPbktrMFZsMS9pWkxudjVnMUN3K0RndkFvT0pqcDArRmF1elk2OXV4WnFoZUgwTlFVUThlTVFZZnUzWEg1ekJtRTNMdUhvTUJBQkFVR3dzaklDRjYrdmhnMmRxekdOL0tPSHppQUd4Y3Y2dlM1Q1NHRUVGTDVwRklKM3J3SWV5OXpjN2xGRDZWbDBxSTMyby9zMllRYjU0N0F5YzBEbzZjdGdMVzlrMWJ6UFhsd0d6bWk3QXJGMUt5TjVoV25Rak1MK0RSdmg5dVhUMEdVbFlGOW0xZGh5c0sxWmZiaHFrb0dCa1pJakk5bTlpK2YrQWV1ZGVxaG9aLzZmOGVXUi9ETkMzQ3RVeDgyRHM2Vk9pOGhoQkJDQ0NGVjRhTk5RcHcrZkxqUzV1Snl1V3FURURjdVhxejBCN3pIRHh4QWZHd3M3QndjMExKZE81VmpXbmZvZ09lUEgrUFo0OGRnczlud2FkWk1iYmtwaVZpTXBJUUUrRFp2RHJlQ2h0cUZYT3ZVUWY5UFB3V3ZJS0hRZS9CZ1JMNTZoWFBIamdFQXV2YnRxM1A4YnlJaXNHM2RPc1hiZG5JNUpCSUpmSFFvV3lTWHkzSGo0a1Z3ZVR5TW1EZ1IvSUtlRzBaR1JuZ2VGZ2E1WEE1QTBXQzdhNzkrV3BXcnFvaGFIaDZsamdsTlRkRno0TUJ5elplVWtJQmJWNjZBeCtPaGFhdFc4Ry9mbm1sMHJvNk52VDJHalIyTFhvTUdJU2d3RVBkdTNrUlNRZ0s4Zkh6S0xBbmc3ZXNMc3hJOVBkUjVFaHFLMStIaFduOFdRZ2docEtZSnVYMmxRdGZiT2JuQndVWDlpeC82VXZ6bEVKbE1CZ0I0OHlJTU44OGZCUURFdkkzQStrVlRNSHppTFBpMFVQM3Z5K0tPNzkrR3hMam9Nc2RwVWxZU0FnRDZqcGlNNTQrQ2tacjBEcTlmUEViUWpmTm8zazcxdjd2MWdXOXNnbEZUNTJQVHNtOGhrMG9obDh2eDkrOXJNTE9XQnl3cmFkVkcwcnRZN04reUdnQmdZbXFPVHliUFJuMmY1cFV5TnlFZktybGNqdWk0UkR4NThRWlIwZThRR1p1QW1MZ2taSXR5SUJMbElTY3ZGeEtKVE45aGtvOE1sOHNHMzlBSUFvRWhqQVY4T0RsWXc5WFJGaTdPZHZEMnJBVm5CNXRxbFdnbmhKREs5TkVtSVZadDNmcmU3OEZtczlHMVh6OTA2dG16ekxFU2lRU0xway9YNmkrYzFoMDdJdXpoUTR5WU9GSHRzbmtMS3l2TVhMeFlxemk1UEI3R1RaMWFxbStBcXErUkVaK1BMMmJOd28yTEY4RmlzZENoUncrbDh6WjJkbWptNzYreENiS3pteHNHamh3SkZDUUxoR1ptcU5ld29WYXhBZ0NMeGNKblU2WWdManFhNlhNQkFCMTc5a1RIbmowaGxVb0J1VnhqU1lINmpSckJ3VW45bTM0T1RrNFZXa0ZoYkdKUzZtdWpDNkdwS1dwNWVNQ0l6OWZwT2hOVFUzVG8wUU1kZXZSQTRydDNzTEVyL2NPdm9aRVJURXhObVgzM2V2WGdybVY1c2N6TVRFUzlmcTFUVElRUVFraE5zbmZqOGdwZDM2WC9pT3FmaENoWUNWSExzd0hHZnJNRWYyMWFnZnk4WE9UbDV1RFAzMzVFbC80ajBIM3dtQ3A3RUhMdnV1YlNQaDdlalhIdjJsblViZEFVa012TEhOK3dXV3Z3QlNhVkdhSkd0ZXA2bzl2QTBUano3eTRBaXJKYWYyMWNqcWtMMTFWSythK1hUeDh5MjFrWmFiQzIwMjYxQ2lFZm0veDhNVzRGaGVGV1VCanVoNzRBaThPRlR3TnZ1TG02b0V1bnBuQjJjb1JRYUFJQm53OEJYd0F1dC9xVzV5TWZKb2xFQ2xHT0NLS2NIR1JtWmlFNkpoYVIwVEVJQ28zQ2p2MW5JWmRKMExTUkovejlHc0RmcndFTURNcGYzcGtRUXFxYmp6WUpVUlZXYk42czlWZ3VsNnR4dkcvejV2QnRYdlRHMDZ5bFN5RXdOcTVRZkcwN2QyWWFMK3ZTTjRFdkVLaGRBYUhOQTIwRFEwTzFLemkwWlZiUUowSVZqaFkvN0kyYk5rM2plZjhPSGVEZm9VTjVRcXNVbFZGQ1NsVUNBbEQwS2VuVXExZTU1dXc5ZURCNkR4NWNrYkFJSVlRUW9nYzhYdEhMSnNVYkREZG82bytwQzlmaGp6VUxrWm1lQWdDNGNIUWYrTVpDdE8rcDNkLzVLM2VlQkplcjNZT1NWWFBHbDFwQjhjKzJOVnBkR3g1Mm4rbTlvSW5MaW0xVm1vUUFnRTU5aHVOeDhFMUV2MWFzR0kxOCtRelBRdS9CdTBtckNzOGQ4U1NFMmJheWRZQzFuV09GNXl4cDF1aWkxU1ZEUDUrQmxoM0tmb21La09yaXhjc29uRGdmaUN1QklhaFh0eTQ2dEd1THNaOTlEaWRIQjMySFJvZ1NMcGNEVTZFUXBrSWg3RzF0VWRkZHVlSkJUR3djZ2tOQ2NlTGlEYXpiZWdEdC9YM1JwMnRyZUxxNzZDbGlRZ2lwUEpTRXFLRXFtb0FnaEJCQ0NDRWZqK0lySWVSeU9hUlNDVGdjeFk4Q1RyVThNSFhoV214ZU1SdnBLVW1vMjZBSjJuVFJ2dVFtbFk0QTJCd09QcGswRytzWFRZR3B1UldHVFppSnVnMmFWSGhlaVRnZlQwUHVNUHZlVGYwclBDY2hINHBIVDE5aHo4RnppSXhOd3NDK3ZiRjc2eVJZVzFucU95eEN5czNKMFFGT2pnN28xNnM3RXBPVGNlN2lGWHovODI2NE9WbGoxSkJ1YU9TbHVVd3pJWVJVWjVTRUlJUVFRZ2doUklVdS9VZWd4NUN4Wlk0ci9oWjVkY1UxVUM2N0tSR0xtU1FFQUZqYk8ySHF3blU0OTk4ZURCNzNGYmc4ZzVKVEtCSG41elBiYkhiRlNwcXMyYU5jWHVuZXRiT281ZGtBTnZhYW16Q0gzTDRDcDFvZVpZNHJyNXZuaitMd254dDF2aTQxNlIyMnJ2eE9wMnQrM1BxZnl0VWJUMEx1SURkSHhPeDcxUGRCZG1hNjBwajgzQnlsL2V5c2pESlhwdkNOaFdYMkRTT2t1b3FKUzhKdjJ3OGg1bDBhUmc0YmdoNWRPbXExR3A2UW1zVEd5Z29qaHczR0o0TUg0TXlGeTFpOTZTQ2M3TXd4L2ZQQmNIS3cxbmQ0aEJDaU0wcENFRUlJSVlRUThvSGpsVWdxU0NWaUFNcTlweXh0N1BISjVObGF6WmNyeWdLZ1dBVVJkT084MW5Ia2lrUnF6OGxrTWh6YTlTdnVYRDRGT3ljM2ZMWGtWeGdhcWU2UGxSZ2ZqZjFiVjBNdWs2RnA2ODdvT1d3Y3pDdyt2SWN5RHdJdksrM3YzTENrekd0Ky9HcEVtV05tcmRnR2UrZGE1WXlLRVAwUWl5WDQ2OUI1SERsekU2TStHWXBWQS9wUk1vMTg4RGdjRG5wMzc0S2VYVHZoNEpGam1EcHZBd2IwYUlPUmc3dUN4Nk5IZW9TUW1vTytZeEZDQ0NHRWtCcHR6cGdlV28yYk83NjN5dU16bDIrRnZaTmJaWWIwM2p5OGN4VUhkMnlvOER6TFozNEdhRkZHYWVINnZUQVNLSmNCbGN2bHlDdDQrMTR1bDJ2ZDA2RXNiRFlidWRtSzVNYTdtTGM0dFBNWGpQaHlyc3F4aC8vY0NLbEVBZ0NJZnYwQ2hrWUNsZU8wV2FWeStNK05TaXNlakFURytHbnJZVjNEcjNRcFNlOFFkajlRMzJFUVVpM0V4Q1ZoeVpxZGNIUnd3YzdOdjFIWkpmTFJZYlBaR0Q1b0FEcTNEOEQ2alZzd2RkNEdMSjQxRGs3MlZ2b09qUkJDdEZLamt4QWRCMzJ0N3hBSUlZUVFRb2lleVdTeWlvMlR5eXN4R3UxbzgzQzg1Smk1YTNaQklwRWdWNVJkNGZzWEwvR2ppUnlsdnphNW9tekkzOVBYYk9pRW1ZaCtFNDdraERqY0Q3d0U3eWIrYU55cXZkS1lPNWRQNGNXallBQ0EwTXdTNDJmOUJDTys2aVJFWmZyNmgvOVYybHpQSHQ3RDJVTzdOWTY1ZnZhdzFuKzJDZm1RWFEwTXdZWnRCekh1czFFWTJLZVh2c01oUksrc3JTeXg3UHY1T0h6OEpLYlBYWTl2Smc5RmdMK3Z2c01paEpBeTFlZ2t4TmpoUGZVZEFpR2tDdmsyZE5kM0NJUVFRc2hITHo3NkRiUGRhOWg0ZE9yN2lkYlhybDgwQllseDBXclBHL0VGR0Q1eEZyYXNtSTFtYmJyQXM2RnljK2VVeEhnYzI3Y1ZBR0JveE1mRTJjdGdhVzJuMndjb0o1ZmFucFUyVjBKc2xNYnpvcXdNM0wxeW10bHYyMjBBQm95ZW9uTHNuU3VuY1hEN2VtWi81WTRUWmZiMElLU21PSERzTXY0N2RSTnJWL3lFdXU3VWxKZVFRZ1A3OWtaRGJ5L01YN29NOFlrcEdOYXZvNzVESW9RUWpXcDBFbUxNY08yVzNoTkNDQ0dFa0E5WHljYkdoZjdiL1JzQ0x4eG45bGZ2T2cxMk5XbGVhbUJvVk9xWVZDcGhTZ3lwR3NOaXNkQ3NUV2MwYTlOWjUvczllWEFiTzlaOUR3Q3dkNjZGV1N1MjZUeEhvZWczNGN5MmcwdHRuYTZkOGVNbXBmMjU0M3BESWhHckhIdnYram5jdTY3Njl4WUE4bkp6c0c3aGx5clBGZjZaVVBjNTE4eWJ4R3gzN3ZjcG12Z1hQYnhoVllNYTgrY083MlZLWG5HNFhIVHNQVXpQRVJGU3RXUnlPYmI5ZVF4M0hvUmowN3JWc0xHbWtqT0VsRlRYdlE0MnJWdU5tZk8vUjBwcUJpWjkxZzlzTFVvdEVrS0lQdFRvSkFRaGhCQkNDQ0hxUEh0NFQ5OGhxTFg4ajJPbGpoMzRZeDN1WGoyamNVeDVHUllyVjZSdEtTWjFvbCtYUHdsUjFiUnB2bXhxYmxtdUpzM1JyOFB4OE80MTlCbzJIaXcxRDMzaW85L2djWEFnT3ZmN1ZPMllrcExpWTNEcjRnbG12MFZBRDVoWmZuaE50d25SWk51ZngvRHdhUlEycmwwRm9kQkUzK0VRVW0zWldGdGgwOXBWK0hiQll2eis1M0ZNSHROUDN5RVJRb2hLbElRZ2hCQkNDQ0VmbkhleGtVaEpqTmQzR0RwNUhocjAzdVl1M2pNaHJ3SkpDS2xVZ3VlUEZIR2FXOWxnNjZxNUdzc3JhYkptenprTW5UQ2p6TDRIUi9kc1loSW53eWZOS3RlOXlzUEEwQWhDTXd1VjU5NkVQOEVmYXhZZ1Y1U05yUFJVREowd0Urd1NLeWhpM2taZzY4cTVFR1ZsNFBYenh4ZzVaUjRFSmtJQUFNL0FRR2x1RnF2b1doYWJqZHIxR2lMaVNRaU1CTWJvUG1UTWUvaDBoRlJmQjQ1ZHhwMEg0WlNBSUVSTFFxRUoxaTViaWluZmZnY0xpOHRVbW9rUVVpMVJFb0lRUWdnaGhIeHdub1hjMVhjSU9vbUxlb1gwMUNTbFkzSzVITm1aNlRBeE5WYzZQbWRNRCtiQmZjbFNWT3JPR2ZHTm1lM2NIUFdOclpQZXhjTEN5aFljcnVvZkU1NCt1SU9zakRRQWdIZVRWZ2dQZTFEV1I5T29XWnN1Wlk0NTljOTJKZ25SdkYzWkRiMHJTL09BN21nZTBMM1U4UmVQZ3JINzF4K1lja24zcnArRHJaT3JVc2trbVZTS3ZSdVhRNVNWQVFCNC9pZ0lHeFpOd2JpWlMrSGdVZ2MremR2QnAzazdsZmUxc25YQUYvTlc0MzdnSllqejgyQWlOSHNQbjQ2UTZ1bmFyWWY0NzlSTmJGcTNtaElRaE9oQUtEVEJ1dVUvNE1zWnMyRnZZMG5OcWdraDFRNGxJUWdoaEJCQ3lBZm5VZkJOZlllZ0UxV2xvN2F0bWd0UlZpYStYdnBiaFh0WkNJeUZ6TFpjTGtkZWJnNE1qZmlseG0xZnV4RHBLVW53OFBaRnA3NmZvbFpkYjZYemQ2OFZsWXNxbVlTWXMycDdtWEg4c1daQmpWdWhVbHpROWZNNHVIMDlwTktpM2gyK0xkc2pvUHNncFhGc0RnZVQ1cXpBam5YZkl5N3FOUUFnSmVrZGZsdjZEVDc5WWc0YStiVlZlNDhjVVJZQXdLdHhDNlY5ZGNUNWVTV3V6d2FYbDYvVjUrSHhES2lKTmFrMll1S1NzSDdyQWF4ZDhSUDFnQ0NrSEd5c3JiQml5VUxNbXJjSTdyV2Q0V1JQL3o4aWhGUWZsSVFnaEJCQ0NDRWZsTVM0YUx4NUVhYnlYSEpDTEN5czdLcE5nK3BDWVE5dWx6cFcrSUQvMG9sLzBLWC9pQXJOYnlRd0JvdkZnbHd1QndCa1oyV1VTa0trSlNjeXBaV2VQTGlEam4yR0s1MS8rZlFobmp5NEF3Q3d0TEdIWjhObVN1ZHRIVjNLakVQVkNvdXNqRFJrcENhcnZVWXFsVExic1c5Zmxua1BSemYzTXNlVXgva2pmK0hzb2QxS3gxcDM2WXVCbjAxVDJlL0J3dG9PMDc3ZmdMODJMV2UrYnZsNXVmanoxeC9SYmVCb2RCMDRTdVY5RmswZXBQSzR0cFpPRzE3Mm9BTGRCbzVHdDBHakszUS9RaXFEV0N6QjByVzdNTzZ6VWFqclhrZmY0UkJTWTlWMXI0T3hvMGRnNlpxZDJMamlHL0I0OU5pUEVGSTkwSGNqUWdnaGhCRHlRU25lM0xtNDJNaFgyTFo2SG1wN05zRG9hUXVxelJ2Z3lRbHhLcE1tTnZiT1NJeVB4dmtqZTlISXJ3M3NuTnpLZlE4V2l3V0JpU215TTlNQkFObVo2YkMwdGxNYTgrSnhNTE50SWpSRHJib05tSDJKUkl4L2QvekM3QWYwR0ZTcUIwSjUzYjE2QnFjTzdOQnE3THFGWDVZNXBtU0pxb29TNStmaDcyMXI4UERPVmFYalBZZU9RK2QrbjJxODF0Q0lqN0hmTE1XUlBSc1JlT0U0QU1WS2xMUC8vWW5raERnTW5UQURIQTc5U0ViSVg0Zk93OEhlR1FQNzlOSjNLSVRVZUFQNzlrYlFnNGZZOTk4RmpCbmVROS9oRUVJSUFLQnlmbklnaEJCQ0NDR2tHcEJKcFFpNmNRRUFTajBrMzdycU80aXlNaEIyL3hiK1dMTVErWG01K2dpeGxPQ2JGMVFlNzFid3ByeFVJc0cvTzM5aFZqR1VWL0hlQXRrWjZhWE9QdzRPWkxhOUdyZFVlcnMvTmVrZDBsSVNBUUNtNXBZcWV5WElwTkl5LzZ0cFVwUGU0WDgvemxCS1FIQTRYSHd5ZVhhWkNZaENiRFliZzhaTVIrL2hueXQ5VFlOdW5NZnZxK2N4L1M0SStWakZ4Q1hoeUptYitHYnFaSDJIUXNnSFk4YlV5VGg4K2daaTR0V3ZOQ1NFa0twRXI5MFFRZ2doaEpBUHhxUGdtOGhNVHdFQXVIczFSbmpZZmVhY2I0c0EzTDU4Q2dBUThTUUVXMWZPeGNUWnkyQWtNRlk1VjFVSnZuRVJBR0RFRnlnOWtHN3MzeEVYanUzSHU1aTNlUDM4TWU1ZE80Y1c3VXMvL05lV2lhazUzc1ZHQWdDeXM1U1RFTm1aNlhnZUdzVHNOMmpxcjNUZXh0NFp3eWZPd3Q2Tnk5Qi8xSmNxKzBuTUdkdXpYSEcxYU44RDlYMmFxejIvWmVWM1RJUG5tVDl0THRjOXRDR1h5L0UyNGltaVhqMUh1KzREOGZUaFhlemZzZ3FpckV4bWpKSEFHR08rV29TNkRacnFQSC9IUHNNaE5MUEVnVC9XTXMzREk1NDh4T1psc3pCaDlqSUl6U3dBNkw2UzQ4NlYwemk0ZlQyenYzTEhpV3F6eW9jUWJmeTIvUkJHZlRJVTFsYVcrZzZGa0ErR3RaVVZSZzBmaXQvKytCY3JGMUtDanhDaWY1U0VJSVFRUWdnaEh3UzVYSTRMUi9ZeCswMzhPeW9sSVFhT21RYVpUTWFVYTNvYjhRUmJWODNGcE85V2dDOHdxZko0QVVXZmhlU0VXQUJBZzZhdGxWWkZzRmdzZE9yN0NmWnZXUVVyVzBkWVdOdFc2RjVDODZJSGZCbHBLVXJuUXU1Y1pab3RDMHlFcU85Yk9pblF1RlY3eUdWUytMWnNYNkU0U2pJeE5ZZUpxYm5hODV4aS9UdmVSNytIbDg5QzhTYjhDWjQvQ29Zb0t3TW1Rak80MS9mQmpyV0xsRmFmV0ZyYjRmTlpQMVdvTEpaZnU2NHc1UE94ZCtOeVNDV0tyM2ZNMndpY1A3d1hnOFpPci9CbklhU21lZlRrSldMZXBXSFZnSDc2RG9XUUQ4N1FnZjF3OU5RWlBIcjZDbzI4cU5jS0lVUy9LQWxCQ0NHRUVFSStDR0gzYnlFdTZoVUFSVk5ndDdwZVN1ZFpZR0hvNXpPUW41ZURrTnVLOGpwUnI1NWoxL29sK0hMQm1sTGxqcXJpYmZJckp3OHkyNDFidFM5Vm1xbUpmMGRrcGFlaVRkZCtGWTdIek5LYTJVNVBTVkk2Vjd5UGhsL2JybXJ2MWFSMUo2VjlVek5MNU9jcXlscDl1V0JObVRIczM3SWFhY2tKV3NkYzJTUVNjYW4rRzZGM3J5dnRpMFJaY0hDdGc3YmRCdUQ2MmNNQWdGcDF2VEgybXlVYWt5WGFhdVRYRnVPK1dZcGRHNVpBSWhIRDNza052VCtaVU9GNUNhbUo5dng3SGlPSERhbTBIak9Fa0NKc05oc2podzNHM24vUFlkV2lML1FkRGlIa0kwZEpDRUlJSVlRUThrRTRmMlF2czkyc1RXZXd3Q28xaHNWaTRkUEozMEdVbllVWGo0TEI1ZkxRdWY4SUFJb0d4TVZ4ZWJ6M0dtOTh6RnM4QzcwSFFKRTBjWFd2WDJvTW04MUcrMTVES3VWK3FjRWR6d0FBSUFCSlJFRlU1cFkyekhaR2FsR042SWduSVloNUU4SHN0K3JZVytzNXRVazhGRGQ5OFFhZHhnT0FyWU1MakUxTWRiNE9BR1F5R1dMZWhDUGlTUWpDd3g3ZzlZdXdVci9QcGE2UlNwR1pub3ErSXlialhjeGJtRnBZWWNqNGI4RGxWdDZmaC9xK3pUSG1tOFU0K01jNmpKdTVWR1Y1SzBJK2RNOGpvaEFabTRRZVhUcnFPeFJDUGxqZHUzVEN6cjM3OGVKbEZEemRYZlFkRGlIa0kwWkpDRUlJSVlRUVV1T0YzcjNPUEVobmN6anc3OVFIZWJrNUtzZHl1RnlNL1hveHRxMmFpdzY5aDhHem9hSytmOG1IMDd6M3ZCTGk2c21Eek9vTHY3WmROSTZkTmJxYlRzZExuaHM4N2l0WVdOc3grK21wUlNzaGlxL0djSy92QTF2SDZ2V1FRdGRFUjZIa2hGaXNYelFWdWFMc01zZHl1RnpVcWVjRDc4WXQ0Tlc0SlV3TFNsY05uemdMWEI0UGVUa2lhRTVkNk02MVRqMU1XL3dMTEl2OXZoRHlNVGw1SVJBRCsvWldLcmxHQ0tsY1hBNEhBL3YyeG9uenR6Q1RraENFRUQyaUpBUWhoQkJDQ0tuUjh2TnljV3pmRm1hL1ViTTJNTE8wUmtKc2xOcHJEQXlOTUhYUmVyQllSYXNsOHZKeWxjZTh4N2ZURStPamNUL3dFZ0RGNm95V0hjclgxRmtYbGpiMnpIWktZandBSVBwMU9MTWFBMEM1Vmwxa1o2Wmo4WlNoRlErd0hKWnVPZ2hqb1puS2MzeUJpVllKaUxiZEJxRG4wSEVxVnlPcytIWU1KQkp4aGVQVVJGTWphazFKSm5YbWp1OVQ1cGd2NS84TWR5OWZuZWNtcExMazU0dHhKVEFFdTdkTzBuY29oSHp3dW5YdWdIRmYvSXRwNHdmQ3dPRDlydklraEJCMXFQQWlJWVFRUWdpcDBjNGYzb3UwNUVSbXYxMlBRVnBkVnp3QkFRQVpKZm9rQ00wc0toNmNHc2YzYldNYVFYczFiZ0Z6SzgxTnB3ME1qWmovMUIzWGRJN0Q0Y0xLMW9INXpKbnBxY2pQeThYeGZWdVo4YTd1OWVIZHBGVmxmTHhxUVdCaUNwNkJJYlBQWXJIZzV1R05ua1BIS1kyenNYZWlja2lFVkxGYlFXR29WN2N1ckswczlSMEtJUjg4R3lzcjFIWDN3TzNnSi9vT2hSRHlFYU9WRUlRUVFnZ2hwTVpLaUkzQ3RUUC9NZnRldmkxUXE2NTN1ZVpLSzVHRU1MT3dxbEJzNm9TSFBjQ1RCN2VaL2JiZEJwWjV6ZkkvamdFQWNrWFpXRGhaTVY1Z0lzUVBtdzhwalpzenBnZGtNcG5TTmNXWldWb3pDWnVycHcvaDViTlE1bHpQb1dOMSt5QnE5UGwwWXFYTW84NkovYjlyUGRiQnBSWXNyT3pnM2JRVnZIeGJRRkRRVytMMHdaM3ZLenhDaUJadUJZV2hRN3UyK2c2RGtJOUd4NEEyQ0F3S1FvQS9yWUlqaE9nSEpTRUlJWVFRUWtpTmxabVJ5cXdvWUxGWTZEVjhmTG5uU2ttTVU5bzNOYStjSklSVUlnR0hXL1RQN3VKSkV6Y1BMNlluaFRhSzk3a3dOQkxvSEl1OVV5MG1DVkc4a2JkN2ZSL1ViYUI5SEpwMDZQVitTelBwa29UNGFzbHZGYnJYeXAwbnRScVhsNXVEQlJQN00vdkRKODFDODNhNmwxTFNSRjBKcFR0WFR1UGc5dlhNL3NvZEo4QlYwYytrUEtXZENIa2Y1SEk1N29lK3dOalBQcS93WEtLc1RBaE1oSlVRbGU2a0VnbHVYejZKOExBSEdEVnRRYVUycjY5czRXRVBFSHpqQXBxMTdWem05L3BWYzhiRHpNSWFYOHhiWFVYUmFVK2Nud2NPaHdzMjlSSFJXVk5mSCt6K2F4L2tjbm1wbGFDRUVGSVZLQWxCQ0NHRUVFSnFyRHIxR3NISzFnSEpDWEh3YTljTkRpNTF5ajFYOUp0d1pwdHZiS0syMTRDdVRoM1lqdVNFT0xUclBoQjE2dnZBcTNFTFBBMjVBd0RvTW1Da1RuT0pzak9ZYlNPKzdra0lSemQzcGdlRVRDb0ZvR2prM1gvMEZKM25Jb1NROG9pT1N3U2J5NE9UbzBPRjVybHdkQit1blRtRUwrZi9yUEo3L3g5ckZpQTVJVTdGbFVXc2JCMHdZZGF5Y3QxZmxKMkppOGYvUmtacU12NzVmUzFHZmptM1hQT29jbWpuTCtXNmJ0RFlyMVErWUw0ZmVBbEJOODdEM3FXV1VoSWlOdklWSEZ4cUsxMlRHQmNOaWZqOTlzTFJSblptT2hMaW9oQVgrUnF4a1M4Ujllb0Y0cUpmNDdQcGk5Q3dXV3Q5aDFmak9EczVnc1htSWlZdUNjNk9Odm9PaHhEeUVhSWtCQ0dFRUVJSXFiRllMQmFhdGVtQzIxZE9vZC9JeVJXYUsrWk5CTFB0V0lGa1JrbWlyRXc4RGc3RTQrQkFlUG0yd0tocEMzQjgzemE0ZWRTSGwyOExuZVlxM3Z0Q2FLNTdMWFZYOS9xbGpuWHNQUXlPcnBYM2VlbU5lMEtJSms5ZXZFRWpiNjhLejVPVmtRWlJWaWEycnB5THFRdlh3Y2JCV2VsOGNrSWNFdU9pSzN3ZmRZUm1GaGc1WlI2MkxKK05sMDhmSWpFdXVsUU1xb2l5TXNvc0NYZnJrbmFyc0VvYStOazBzRXFzRXBCSnBRaTdmd3NzRmd0Ti9Uc3h4NU1UNHJCdXdSZXdkWFRCbkZYYmRicVB1dS96YS9hYzB6aUd3K0hDV0dnS0p6Y1BOR25kQ1UzOE96SUprSGN4YjNIMnZ6K1JtcFNBNUlSWWlMSXlsYTdsRzV2QXc4dVgzdUt2QUo4RzNnaDc4WnFTRUlRUXZhQWtCQ0dFRUVJSXFkR2F0dWtNbHpxZTRBdE15ajFIV25LQzBodXpEcFg0VUQ1SGxLVzBiMmpFUjRPbXJkQjE0R2lkNTBwSmpHZTJ6UzJ0ZGI2K3RtY0RwWDBiQjJkMEhUaEs2WmhVSWtIbzNXdndiZFVCYkRaYjUzc1FRb2dtVWRIdjRPYnFVdUY1K28vNkV0bVo2WGh3NnpLMnJaNkg2WXQvZ1dueDVLeGM4VXZ4QitQRmxaVXcxU1dobXBHYWpGVnpOSmNEdExKMXhMeTF1NUNibTFObWttSFo3MGRoYU1RdmRYelZuUEZJakl0Vys1bFVpWGo2RUtLc0RIZzJiQXJUWXIyT0lzSWVBRkNkbkM2TGxhMGo4dk55a0ptZXl1eXJJelN6Z0lHaDRyUGs1K1VnSXkwRkdXbDM4ZlRoWGR5NmRBSVRaaTJEb1JFZjVsYTJDTHQvQ3p5ZUFhenNIT0hac0JsQ2JsK0J1WlV0cGl4Y0MwdHJPNlY1bDgwWWpkU2tkMlhHYW1GdGh3WHI5K2o4R2ZVdCtuVTR3aDdjUWwzdkpxaFR2MUdsek9ucTRvem9tSVJLbVlzUVFuUkZTUWhDQ0NHRUVGS2pXZHM1d3RwTy9RTVFiVHg1Y0VkcHZ6d1BaZFRKeVM1S1FoUStBQm84N3V0eUpVMWlvMTR6MjlaMlRqcGZmKys2OG9PclBzTW5sS3BqbnBtZWlyODJyOFRKQXp2ZzE3WUx1ZzhlbzlPYnA4TW56ZEk1TGwzOHMyM05lNTMvWS9UajFxSStKUVlHUm5xTWhId01JbU1UMEtWVHhYdlFzRmdzREo4MEM2bkpDWGp6SWd6WHp4NUc3K0ZGZlNheXM5SlZQc2pYQllmRGhhV3RmVVZEVlZxUllXbHR4eVFSUW01ZnhkNk55ekI0M05mdzc5Uzd3dmRSNWM3bFV3Q0ExcDM3S2gxLyt2QXVBTUNuZVR1ZDU1eTNkaGRDYmwvQjNvM0xtWDExK28vNkVvMWJkV0QyUlZrWnVIMzVGTTRjMm8zWHp4L2ozNTIvWU9TWGMyRm94TWZTalFkaEpEQm14b2JjdmdLZWdVR3BCRVJ4bWxhZnZNK1ZNTy9iaHUrbkFnRHNIRjByYlU1WFp5ZGN1aEpXYWZNUlFvZ3VLQWxCQ0NHRUVFSStlbytDYmpMYkxCWkxwMmJSWmNsSVMyRzJ6U3dVcXhmS3Uyb2ordFVMWnR2QnBiWk8xejRLdW9HVGYvK2hkQ3hKUmIzMHpBekZtNjFweVFtNGVmNFllZ3dacTlOOUtyc2hjMG1VaEtoOEZWbEZSSWl1WXVLUzRPeFVzY1J4SVM2WGg3RmZMOGJkcTJmUXNjL3dvbnU4allBb0t4T3U3dlVxTkwrNWxTMitXNzJqb21HcVhWWHg2bGtvQUtDdWQyT3RyMUYzenNiQnVWU3NXUmxwZUJ3Y0NJR0pLYnlidEdLTzUrYUk4T3lob2o5UThJMExDTGw5UmVtNjdNeDA3TnU4c3RROU92UWFDa2MzZDdWeGFVTmdZb3BPZlQ4QkFKdzZzQU1odHk2ai82Z3ZZU0kwVTBwQWFFdlQ3dytWQjFUbTdPU0ltTGdrZllkQkNQbElVUktDRUVJSUlZUjgxSkxpWXhEeDVBR3o3K2ptRGhOVDgwcWJQejIxNkFkK3MyS2xNSFNWazUyRjJNaVh6TDV6N2JwYVh4djU4am4yYlY0RnVWeXVkRHpzZmlEYTl4eXNkQ3c5cFNoZWN5dXFHMDJxM3F3bEcyRm9hQUMra1FFTURRekFOektFb1NFUFJnWDdSb1k4OEhnOEdQQzQ0SEc1NFBHNFN0czhIa2Z4SzVjTG5nRVhCandlczgvbHNLbW12SjVsaTNJZ0ZGWmU0c3ZFMUp4NXFBMEFjcmtjcC81UlBKaHUwRlI5QTJNV2k0WE10QlJrcENZcmxTbXFTaStmUG9TNWxTMnM3Vld2YkJPWUNOR3lReTltLzg2VlV4QmxaU29sWEFEZzhvbC9WRjUvOStvWlNLVVM4QVVtWUJmckZSRjY5em9rRWtYejZZZDNyNVc2TGo4dkYvY0RMNVU2M3JoVnh3b25JUXI1dGUyS1V3ZDJRQzZYSStaTk9PbzE4cXVVZVdzYW1WU3E5SHZ6UHBrS2hjak96cW1TZXhGQ1NFbVVoQ0NFRUVJSUlSKzFHK2VQS2oyY2IrVFh0dExtemhGbElUOHZsOWszdDdZdDkxeGhEMjR4Y2RvNnVrQm9wbDFqNnJpb1Y5aXhkaUhFK1hrQUFKNkJJYVFTTVdReUdWNC9mNHlVeEhoWTJoU1ZHMGxMTHFvWGJXNmxlN3owNW1uMWs1V1JwclJmVlErOHlpczQ5RVhaZ3lxQXgrUENnRWxZY0dIQTQ0REg1WUZibU16Z0ZVdHNGQ1F2REFvVEd6d2VETGhjY0xrY3NEbHNzTmxzY0Roc2NEa2NjQXEyRmY4cDl0a2N0dUk0dTloeDVqeEw1WEUybXdVT3UrRFg0dU01TEdiZXd1dFpMRmFOUzZxSVJIa1E4Q3RXSmtrZG1WU0t3My8rRDg4ZkJVRm9ab0hXWGZxcUhXdnI2SXAzTVcveHcxZWZNc2NtZmJlU1dRblhwZjhJQ0V4TUt5V3VqbjJHdzFpb1BGZFNmQXpleFVhaVhZOUJhcTh6RnBvcGxaaDZISHdUb3F4TXBXT0E2aVNFT0Q4UDEwNGZVam52emZOSEFRRFRGMitBbTRlMzBybFpvN3RWU1I4Rlk2RVpzeTNKejhlK3pTdFZKajRTNDZKTC9iMmlTMCtNa2dybkdqVjFQaG8wOWNmbEV3Znc0UFpsSkNmRXdkQ0lEOWM2OWRHeHp6QjRxRmlkQWlpU1hBL3ZYTVA5d0l1SWZ2MEMyVmtaNEJrWXd0YkJHUTJidFVIckx2MWd4QmRvdksrZGt4dU83Tm1FTitGaGtFb2tHaHQ2NzkyNG5DbDdWZEhQTHVEekljckpLL2YxaEJCU0VaU0VJSVFRUWdnaEg2MlV4SGpjTHRZZ2xNMW1vM2xBK1IraXkyUXlwZjJrK0JpbGZVdnI4dGNXTC81d1J0czNScU5lUGNlMjFmT1l2aFFjTGhkanZ2NGVOODRld2JQUWU1REw1Ymg1L2lqNmpwak1YSk5jclBtMWxhMUR1ZU1sK3BPUzlBNUdSbnh3ZVFhUWlQTng3ckR5dzBSZFYvcElKWkxLREUvdnhHSUp4R0lKOElHOEVGeVV2R0NEeFpLREpTOUlUckJaWUtFZ1NhSDRIOWhzRnNBcVBBNndXV3pGT1JhWWhBYnpIK1Jnc2RtS3NZRGlPcGJpT3NVY2ltc0tHOWdYbm1NVkc4Y3FtSnpOTHRvVzVlWkNvT0locmJiV3pKMkkrSmkzeXNmMm5FTnVqZ2hiVjM2SHFGZlB3VE13eEtocEN6U1dHaHMyWVNaTy92TUhzakxTbUFTdmhiVXRVaExqOGZ2UDg1bHh0eTZkS0hlc0pUVnIwd1ZDTXdzQVFPaTk2d0FBM3hZQmxUWi9jVGN2SEVOV1pucXA0eStmUGtUTTJ3allPOWNxbFlDb1NpbEpSWC9YV05qWW8yNkRKa285UEdMZVJpRHk1WFB3QlNabzNLcDlwZDgvTDBlRVRUOTlpNmpYTHlBd0VjTEUxQndacWNsNC9pZ0lMeDRIWStDWWFhWDZhR1JucG1QM3J6L2cxYk5IQUFBdXp3QkNNd3ZrWkdjaDh1VnpSTDU4anR1WFR1THpXVC9CenNsTjVYMHowMUx3Mys3L0lTOUhCQk16YzJTbEt5ZUpDNXQ4SnlmRUFsQnU3RjFSZkFFZm90d1A1QnNmSWFUR29TUUVJWVFRUWdqNWFKMzQrM2VtSkFVQTFQZHR3ZlJ0MEJhYnc0Rk1LZ1VBcENhOVV6cjNOT1N1MGpnTEcvWE5OVFY1Ri9NVzRZL3ZNL3ROL0R1V2VjM3I1NC94eDVvRnlDdDQ0TUJtc3pGeXlqelU5Mm1PWEpFSXowSVY5Y0FETDU1QTIyNERZRkhRK0RNaEpwS1p3MFpOaVJCTnFERzEvbTFlTnF2VW44VkNRak5Mblp1YXB4UkxUSEc0Ny85SHlOWGZmNEhjdkh6azVvbVJtNXV2K0M4L0gzbTVlY2pORnlNdlR3eXhXSUo4aVFRU3NSVDVZc1crV0NKQmZrR0NRVko0WGlKVkhKTW94a2drc3JJRHFHR2tVaG1rMHByenVUZ2Nkb1d1dDdSMWdGU20rSjZia2hqUEpNbU0rQUw0dGd4QXJpZ2JJNmJNaFV0dFQ0M3p1SGw0WWNxQ3RhV09KOFJHdmJlR3hvVi9Wd0JGaWVYLy9mQ04wcGppYjdxbkppVXdEWW9MOXdFb0hWTWxWNVNOS3ljUGdzdmxLZjBkQndDbkQrNEVBUGgzN2xPT1QxQjVDbGRwV05zNXdzR2xOaHhkNjZCNVFIZm0vSzlMdmdJQW1KaVpZL0M0cnl2OS9tY08vUWtqZ1FEVEZxMUhMYzhHQUJRUC92L2V0Z2F2bnovRzBUMmI0ZTdseXpTR2xzbGsyTFZoS1Y2L2VBeStzUWtHZlRZTmpWcTBBNWZMZzF3dVI4U1RCemk0ZlFOU0V1T3hmZTBpZkx0OHE4ckc2RmZQSElLamF4Mk1tam9mSnFibXlDNlJLQ3BzOGwyNElxSmtZMjlDQ0ttcEtBbEJDQ0dFRUVJK1NzRTNMeUQwN25XbFk4WHJpbXZMUkdqR05KOStkTzhHcnA4OURCc0haNlFreE9QS3FZUE1PQWVYMnVCeWVlV0s5ZHgvZTVnM2RlMmMzT0RxWHIvTWEyNWZQbFdVZ09CdzhPbWsyZkJwM2c0QTROTzhMU3lzN1pDYTlBN2kvRHdjK0dNOUpzeitDV3cyQjFHdm56TnoyRG5WMGpuVzk5bVlPaU0xV1dtZnc5SDl4NW5NOUZUbEF5VksyYndKZndLNVhMY0h1dUw4ZktYOXBQZ1l2SDd4V0tjNWFuczIxR204SnE1MTZxbE5RblFkTUZLbjhqMHBpZkY0RW5LSDJUZXVwUEkwbWpSdjdQWGU1cGJKNVpDSUpSQVhKQ2NrRWdueXhWS0lKV0pGNHFJZ2lTRXVHS09jM0JCRExKWWlYeUlwZVBBdmhhemdWNmxVRHFsY3loeVhTdVVGdjhvZ2xSVWVselBiRXVhY3JOZzFCWFBLaXNiSmxNNFh6Q2tyR2k4cjBlZWxKakRrOFNES0VjRlVLQ3pYOWVObi9zQnNyNW96WGlsaDBLSFhVTVJIdjhHdGl5ZHdTOHY1Yk95ZGxIb3MyRHE2NkZUeVp0Ym9iakFTR09PbnJZZTF2dWJsMDRlSWozNERBR2pmYXdnQUlQenhmY1JHdmxJYXgrRndZR1pSMUpzbk1TNGFFakdVamdGQTlPdHdwZjNULys1Q1ZrWWEydmNhZ3F1bi9tV09weVVuSWk3cU5ZUm1GbWhSN0lGL1ZVcE9pTU9Wa3dkdzY5SkpzTmxzREJvenZkVDNKTVdxZ21mTWZuWm11bEw1cHNvZ0Z1ZmhtN24vZzVsbDBZc0hWcmFPK0h6bWoxZzVleHl5TXRKdzg5eFJEQm83SFFEdzROWmx2SDd4R0d3Mkd4Tm1MWU9iUjlIM0tSYUxoYm9ObW1MeTNKVllNMjh5czhxeThQZTJ1THpjSEl6NTZudndqUldyZENyN2MybVNJOHFCUUVWaWhCQkNxZ0lsSVFnaGhCQkN5RWNuTHVvMUR1MzhWZWxZZzZhdFVhdXU3cVVwYW5rMllKSVpFb2tZUi9kdVZqbXVjY3Z5bFpNSUQ3dXYxRGkwZzRxSEdxb01HanNkcjU4L1FtWkdHc1o4OVQzcSt6Wm56ckU1SEhRZjlCbiszdll6YzQ5ZEc1YkMzY3NIb3F4TUFJcUhLazZWMUlCVUY2S3NEQmp5QmFVU0RQbDV1VGo1ejNabW4yZGdDTU15U3JxOGZCWUtIczhBeGtJejhBWEd5QkZsNDh5L3U1VEdHSllvYzdGbCtleFNidzdyNnVLeC9iaDRiTDlPMTFTa3puZEo5czYxbFA3TWNIa0dzSE4wUmJzZUErSFh0bXVwOGYvdTJJRHN6QXdZQzAzQk54YkMwSWdQRHBlTDFLUjNlQkI0bWVrbkFnQk9iaDZWRnFjK3NGa3NHQmp3WUdEQWc3RytnNmtFTXJrY3NzTGtoa3ltU0ZiS0ZYWHI1WkJETHBORGpvSjlPU0NYeXdwK1ZaeUhISkRKaXJibGNqbGtpZ3VLNW1DMmdZTEpJSk1YSFFjSzVpZ1lJQzg0cjVpRFZTSVdPWmI5c2dlaW5KeHlKeUhLRW5UOXZFN2phM2syS05Yb3VhUm5EKy9Cek5JYWRrNXVUUG1waXJoKzdnaXozZmZUU1FDQVF6dC9LWldFTUxXd3dyZ1pTNWo5bGJQSElmOWRyTkl4UUxtUFFGelVLOXk2ZUJ4OFl4TjA2VGRDS1FsaGJtV0Q2VXQrUmZTckYrQVpHRmI0YzJqajZON05PSDF3RndBNWNrUlp6Tjh4UmdKakRKc3dFNTZObXBXNjV0emhQOEZpS2Y3c1pHZW1ZOVdjOFFqb01SaGQrbytvdExqODJuWlZTa0FVTWhJWW8ybnJUcmgyNWo5RVBBMWhqajhvV0xuaTFiaVZVZ0tpT0N0YlIvZzBiNHZnbXhmeE9EaFFaUktpY2N2MlRBS2lxb2x5Y2lEZ1Y4M3ZPeUdFbEVSSkNFSUlJWVFROGxGSmlJM0N0bFZ6bFJwR2Mza0dwUnA5YXF0OXp5RjRkTytHVW5QcmtxeHNIZEM2U3orZDU1WktKZmg3YTFINUlWdEhGelJ0MDFtcmF3Mk4rQmc0ZGpvRXhpWXE2MzQzYTlzRndUY3ZJanhNVWVicGFjZ2RQQzMyeHJ1OWMyMjlQQ2o1ZGVuWFNJcVBBWmZMQTgvUUVGeXVBVmdzUlhQbDRqMDMzT3Y3bFBsR2YrRDVZMG9QNDFXeExTaTE4U0hwT25BVU92Y2ZBYmxjQmhhTFhlWkRVN2xjamtkQk43U2FXOXMvZjZScXNGa3NzTGtzY0ZIeEIrTlZSV2dzUUdabUZ1eHRkVzk4cjQwMWU4N2g1TjkvNFBMSkE1aTZhSjNhVlVZM0x4ekQ0ZDMvZzRlWHI4YjVaRElaZHE1ZkRKbE1pcCsySFZGWllrY1gwYS9ERVJZY3lEeGsxNFZNSWdHbmpCVjFobnhqeU9WeTlCNCtRZVgzY0hzbk45aXI2VmZ3UGloV255bFdvQmthOGVGY3V5NjhmRnVnZFplK0VKcFpsaHIvK3ZsalBIdDRENzR0MitQaG5hc3dOQkxBM01vR1ovN2RoVnhSTnZwOE9yRlM0dEtVWkxkM3JnMUFzWEtrVVBRYnhXb1REeThmamZPNnV0ZEg4TTJMZUJmN1Z1VjVSejBtY2pNeU0yRnNUQ3NoQ0NINlFVa0lRZ2doaEJEeVVYa1NjcnRVU1o0K24weUFyYU5MdWVaejgvREMySzhYNDlpK3JVaE9pRk02eDJLeDRObXdHWWFNLzdwY0Q2NDRIQzU2RGh2SDlFRVlOR2E2VGlXSXZIeGJxRDNIWXJFd2F1bzgvTGIwYXlTOWl5MTF2aUlOdWl2Q3ljMERTZkV4a0VqRWFsY2tjSGtHNkQ1a1RKbHpPYmpXMFppRXNIZHlnMHNkelhYajlha2lxeU1VaVFmdEhrdzcxZEx1b1poM2sxWlVtNXhVbUpPRE5hSmpZbEhYdmM1N3UwZkxqcjF3NWRSQm5QdHZMeWJQWFZucWZGNXVEaTRlM1FkREl6NENlZ3pXT0ZkQ2JDU2tVZ25Ncld3cm5JQUFnUE5IOW9MTjRhQmVvMlo0OHVDT3hySFptZWxLSzhBeU05SWdsOHVVanBWa2FXMkg3b1BIb0dXSG5xWE92WTE0aXB2bmo1WVpZM1ptT3ZadEx2MTFBNEJoRTcvVnFiVGdxS256dGY2K0laTks4ZC91MzhCaXNkQ3A3M0E4dkhNVlhCNFBFMll0dzVZVmMzRGwxRUhJNVRMMEhURlo2L3VybzJrbENMdWdiMG54SGg0NTJWa0FBRUVaNVpPTUNwcWg1K1dvYmdCdFZJR203QlVWSFJNTEp3ZmQrbDRSUWtobG9TUUVJWVFRUWdqNXFMVHZPUVJ2dzU4eWIzNDNhT3FQdHQwR1ZHak9CczFhbzBHejFzaElTMEZlamdoeXVSeHNOaHNtcHVZd0VsU3M2SXRmMjY3SVNFMUdqaWdiSHQ2Tk5ZNXQzM01JWkRyME16QVdtbUhTM0ZYWXNYWVJVNThjQUdyVjlVYWJycnF2M0tnTTlrNXVlTVRoUUY1WVdxWVlnWWtRZGVvMVF0ZUJvN1FxQzJSbFk2LzJuTFc5RTBaL3RhalVhb3JsMjQ4RE5iRE9ma1hZYStqOXdXS3hZT3ZnZ3VZQjNSSFFZNUJPL1NRSVVjWFYwUmFSMFRIdjlSN1dkbzVvMnJvemdtOWV3UDNBUzJqYXVwUFMrV1A3dGlJakxRVjlQNTBFZ1lubXNsQ3ZuajhDQURoclNOYmxpcktWU2lLcHN2aC9mME5vWm9tQUhvTmdZKytNdkZ4Um1aOURsSldKeXlmK0tYVmMxYkhpMUpVdFNrMTZ4elRFMWlRL0wxZnR1TUhqdmk1M2Y2T3lYRDU1QUhGUnI5R2tkU2VsNy9HR1JueE1tUFVUZnZ2aEcyUmxwT204Z2tRVlRYTmtGdlI1S3Q2dndjRElDRG5aV2NnVlpXbWNOemNuR3dEVXJpVFU1L2ZReU9nWXVEcStueFZJaEJCU0ZrcENFRUlJSVlTUUR4S1h4NE9OZzNQUmdZSWYvRmtzRm9aUG1vVzRhRVZ6emxGVDUxZmFQVTNOTFFIejB1VWx0TUZtYzJCbW9mb054VTU5UDFFcVJhUk83MDhtNkh4ZlMyczdmUFBqUm9UY3VvS1l0eEd3ZFhSQjgzYmR0RjV4d2VIeVVLK1JuODczVmFmcndGSG9PbkFVZ0tLSFJISzVIQ3dXUytlSE4vVjgvREJ1eGxKSUpSSklKV0pJWlZLdzJSeFlXdHZCMWNOTFpabWl5cWozWHBWS2xWc3F4d091T3ZVYllkWE9VNURKcE15Zk0zbkJyd1pHL0JyM05TSFZtNHV6SFlKQ285NzdmWG9PSFlldys0RTR0UE1YT05YeWdGMUI2Ylc3VjgvaXp1VlRjS3JsZ1hiZEI1WTV6K09nbXdBVUplRFVZYkZZc0xaMzBqZ1BtODFSek9QbEMzY3ZYeHphK1l2RzhUOXMvaGQzcnB5R2MyMVAxRzNRQkhGUnI3RjIvbVEwYk5ZYVk3OVpvalIyemR5SnNMUjFLUE96Tkc3Vm9jeFZDYk5HZDRPRnRSMFdyTjlUNW55VktmTGxNNXo5NzA4WUd2SFJlMWpwOG9qR1FqTk1tYjhHSm1ZV2xmSWdQelhwbmRwenI1NHBFazlPdFlwS05qbTQxTWFyWjQvdzZ0a2p0T25hWCsyMWtSR0todG91dGF2ZktydklxR2o0K1pSdjFTY2hoRlFVSlNFSUlZUVFRc2dIeWRMR0h0K3QzcUh5bkJGZmdNOW4vZ2lodVdXVk5lY3NDOS9ZQkl0KzNhZjIvUHQ4RU16bDh1RFhyaXY4MnBWdVdsd1dJNzRBRStjc2Z3OVJGYjB4V3Q0SFRnSVRVelJvNmwrWklWVTdMZHAzUjR2MjNTczhENGZMQllkK1BDUlZ3TnV6Rm5iK1hYbU4yQXZKNVhKY09Ya0EzazM5WWVmb0NuTXJHd3djTXgzN3Q2ekM3NnZuNDh2NVArTnR4RlA4dTNNRCtNWW0rR3o2SXJBNUhJMXpKcjJMUlhqWUF3Q0FLRHRUN1RoRHZrRHQzemZsbForWGg0dkg5c1BBaUkrdmwveUdGNDhWL1h0VTliaVl0ZkwzU3IyM1BnUmVPQTZaVklwZW96Nkh1WldOeWpHbUZsYVZkcis3VjgrZ1hmZUJwZjRORVBNMkFzOGZCUUVBZkZ1Mlo0NDNidGtCcjU0OXdxUGdtNGg1RTZHeWpGMUtZanhDNzEwSG9PaTdWQkVjRGhkU3FRUTVvdXdLelZOY2FOZ1RqQmtTVUduekVVS0lMdWlWRmtJSUlZUVE4bEd5Y1hEV2EyMW1RZ2o1R0RrNzJFQW1FU01tTnE3c3dWcEtlaGVMVFQ5OWk1UC9iR2RLNlFCQXN6YWQwYkhQY0tRbEorQ1h4ZE93ZjhzcThIZ0dHRC9qQjFocHNYTGcvT0c5eklxc1M4Zi9ZZDZRcjB6SDkyL0Q4ZjNiOERiaXFkSnhjeXNiZkRKcE5qTFRVckJwMlN3RVhqZ0dOcHNOMzVZZjVrUGsxbDM2d2F0eFM3VHUzTGRLN3BlY0VJZnRheGNwOVhJS0QzdUFIV3UvaDB3bWc0TkxIYVZWSXkwNjlJQ2pheDNJcEZKc1d6MFBJYmV2UUNxUkFGQWt3Q0tlaEdEcnlya1E1K2ZCdzd1eFVnS2pQQ3dMeWdrRzN6aVB2RnhGZjRtc2pMUnl6eGNkRXd1NVRFSTlJUWdoZWtPdnVoQkNDQ0dFRUVJSUlhUktzRmdzTlBYeFJIQklLSndjeTA0RWFGTFlMSGp0L01rUTUrZkJ5N2NGN0p6Y2xNYTRlL25neHJrakVHVXBWakxVYStRSDU5cDF5NXc3UE93KzdnZGVCQUI4TW1rMi90djlHN2F2WFloUHYvZ09EWnUxcmxEY3hWMDk5YS9hY3czOTJ1Q1R5WFB3OTliVmtNdmw4UEJ1REROTDFhc0VxdEtLYjhjaVB5OUhhUjhBNXEzZFZlNDVYZDNyWWZTMEJUcXZmRnMxWjN5NTd0ZSsxeERjdW5nQ0s3NGRBek1MYStUbjV6Si9uc3l0YkREbTYrK1Z5aEp5dVR5TW4va2pkcXhiaE5qSVY5aTdjVGw0Qm9Zd01UV0hLQ3VEU1JSNGVQdGl6RmZmVjdoa2xIL25QamoyMXhhOENYK0N4Vk9Hd3NUVURCbHBLVmk5NjNTNTVydi9NQlJOZlR5cHJ3OGhSRzhvQ1VFSUlZUVFRZ2doaEpBcTQrL1hBQ2N1M2tDL1h1VXZKZmIwNFYzbXpYQXVsNGZCNDc2Q1g5dWlrbkxoWVE5dzZmZy9DQTlUbERHcTc5c2NrUytmSS9UZWRVUytlb2FPdlllaGVVQjNHQmdhbFpvN09TRVdmMjFhQ2JsY0R0K1c3ZUhYcml0TVRNMng2NWVsMkxWaENlbzE4a09yVHIwMDlvblExcG85Nmt0VFpXZW00MW5vUFdZMVJzU1RFUHk2NUN0MEd6Z0s5WDFiNk8yQmNuSkNyTWI5OGxMMWUxR1d4TGpvY3QzTHVWWmRmTFhrVjV3K3VCTVJUMElnRVl0aDQrQ01SbjV0MGJIUE1QQUZwUnRMbTF2WjRLdWx2K0h1MVRONGVQc3E0cUpmSXowMUNRSmpJV3A3TmtTek5wM1IyTDlqcGZ5K0ZQWXJ1WFhwQkZJUzRwR2RtUUhYT3ZYS1BkL2xhemZScjJ1ekNzZEZDQ0hsUlVrSVFnZ2hoQkRFUFV0aEFBQWdBRWxFUVZSQ0NDR0VWQmwvdndaWXUrVWZKQ1dud05yS3NseHpjTGs4c0ZnczFLbnZneEZmZkFjelMydGtwS1hnUWVBbDNMdCtEdkhSYndBQTlzNjEwT2ZUaWFqdjB4eVo2YWs0OHVkR1BMeDdEWWYvM0lqVEIzZWlRZFBXYU9qWEdyWHJOWUtKMEF6dllpUHh4ODhMa0pXUkJxR1pCUWFPbVFaQWtjU1l1bkF0L3ZsOUxaNC9DbUw2QmdCQVhvNElLNzRkQ3phSHpUU2dCcUJvOWk2VlFTb1ZRNUtmai9hOWg2Smo3MkZsZnJhMDVFVGN1blFDTnk4Y1E2NG9HMWEyRHVnNWREeHVYVHlPbDg5Q3NYM3RJcGhiMmFCaHN6YndiTmdVcnU3MVlXSnFYcTZ2WTNsb1Nwem9NcVl5YUxyUHJOSGRORjVyNStSV3FzbDNXYmhjSGxwMzdxdHoyU2hkdng0c0Znc0JQUVlob01jZ25hNVRKVEU1R2VFdkkrQS83N01LejBVSUllVkZTUWhDQ0NHRUVFSUlJWVJVR1FNREhqcTBib3h6bDY1Z3hORHlQV1N0MjZBSkpzOWRCWGN2WDBTL2ZvRmR2eXhGOU9zWHpLb0JOdzh2QlBRY0RKL203WmczMDRWbUZoZzlmU0VDSXA3aS9KRzllQjRhaE9DYkZ4Qjg4d0lNamZpWXZmSjNKTVZGSXkwNUFWeWVBY1orc3dRbVFqUG1uaTUxNnVIYjVWdnhOT1FPSGdYZFJNeWJjR1NtcHlJL0x4ZHBLUWxNandCMVBCczBaYmE3RGZvTTdib1hmZmFzakRROENMeUV4OEdCZVBYOEVlUnlPUXdNamRDcDd5Zm8zTzlUR0JyeDBiaFZlMFE4ZVloYkY0L2o4ZjFBM0RoM0JEZk9IUUVBQ0V4TU1XWGhXdGlYS0VkRnlMbUxWOURldnpGNFBIb0VTQWpSSC9vT1JBZ2hoQkJDQ0NHRWtDclZwMnRyZlAvemJnd2YxQjhjRHFmc0MxVHc4RzRNQUhCMGM0ZFVLb0dKcVFWOFd3YWdlVUEzT0xsNXFMM096Y01MRTJZdFEySjhOTzVkTzRmUXU5ZlFmZkFZbUZ2Wnd0ektGcjAvbVFEblduWGg1dUZWNmxvV2l3WHZKcTNnM2FTVnlybmxjamxrTWltVERHR0JCUmFMQlJhYnJWU21SMmhtQWFHWkJiUFA1Zkp3K2RSQlpLUW13OEdsRHZ6YWRrR0w5ajNBTjFZdUMrVGg3UXNQYjEvazVvanc0bEV3bmo4T1J0U3I1MGgrRnd0ck8wZnR2M2cxbkdlalpzaEsxOXlvdVVIVDFqQXhxN29WSXRXUlJDckY0ZU1uOGVPY3Nmb09oUkR5a1dOSnNsL0o5UjBFSVlRUVFnajU4SFVjOURXemZlM01NVDFHUWdpcGJnSjY5R08yTC8vM2l4NGpJVlZwemc5YjBLbGpWL1R1M3FYQ2MrV0lzbURFTjY3UmpYZGpJMS9Cd05Db1hNa0VtVlFLdG9wa2prU2NEeGFMRFE2MzVyMkRldVhVUVJpYm1LSjVRUGw3aDVSVVdLSnAxTlQ1YU55cVE2WE5XMTJkUEhzZWw2OWN3S3BGWCtnN0ZFTElCNHByWEVlcnYzalo3enNRUWdnaGhCQkNDQ0dFa0pKR0QrMkd2dzc4QzVsTVZ1RzUrQUtUR3AyQUFBQkgxenJsWHMyZ0tnRUJBRnllUVkxTVFBQkFoMTVES3pVQjhiR1J5V1Q0NjhBaGpCNUNYME5DaVA1UkVvSVFRZ2doaEJCQ0NDRlZycEZYSFRqWm1lUGdFVm9kUjBobE8zajRHSnpzek5IUXE3YStReUdFRU9vSlFRZ2hoQkJDQ0NHRUVQMlkvdmxnVEoyM0FaM2JCOERheWxMZjRaQVAzSm85NS9RZFFwVklTazdHM244T1l1UEtHZm9PaFJCQ0FOQktDRUlJSVlRUVFnZ2hoT2lKazRNMUJ2Um9nL1VidCtnN0ZFSStHT3MzYnNYQW5tM2haRytsNzFBSUlRUUFKU0VJSVlRUVFnZ2hoQkNpUnlNSGQwVjhmQXdPbnppbDcxQUlxZkVPSHorSitQZ1lqQmhVOFlidmhCQlNXU2dKUVFnaGhCQkNDQ0dFRUwzaDhiaFlQR3NjZHYzNUY4SmZ2dEozT0lUVVdPRXZYMkhYbm4xWVBHc2NlRHlxd0U0SXFUNG9DVUVJSVlRUVFnZ2hoQkM5Y3JLM3dqZVRoMkwrMG1WSVRFcldkemlFMURpSlNjbVl0K1FuZkRONUtKVmhJb1JVTzVTRUlJUVFRZ2doaEJCQ2lONEYrUHRpVUs4MitIYis5OGpNek5KM09JVFVHSm1aV1pnNS8zc003dDBXQWY2KytnNkhFRUpLb2JWWmhKQWFTUzZYSXpvdUVVOWV2RUZVOUR0RXhpWWdKaTRKMmFJY2lFUjV5TW5MaFVRaTAzZVloTlFZWEM0YmZFTWpDQVNHTUJidzRlUmdEVmRIVzdnNDI4SGJzeGFjSFd6QVlySDBIU1loaEJCQ1BuREQrblZFU21vR3ZsMndHR3VYTFlWUWFLTHZrQWlwMWpJenMvRHRnc1h3YitLSllmMDY2anNjUWdoUmlaSVFoSkFhSXo5ZmpGdEJZYmdWRkliN29TL0E0bkRoMDhBYmJxNHU2TktwS1p5ZEhDRVVta0RBNTBQQUY0REw1ZWc3WkVKcURJbEVDbEdPQ0tLY0hHUm1aaUU2SmhhUjBURUlDbzNDanYxbklaZEowTFNSSi96OUdzRGZyd0VNREhqNkRwa1FRZ2doSDZoSm4vWEQ3MzhleDVSdnY4TzY1VC9BeHBwS3l4Q2lTbUpTTW1iTy94NytUVHd4OGJPKytnNkhFRUxVb2lRRUlhVGFlL0V5Q2lmT0IrSktZQWpxMWEyTER1M2FZdXhubjhQSjBVSGZvUkh5d2VCeU9UQVZDbUVxRk1MZTFoWjEzZXNvblkrSmpVTndTQ2hPWEx5QmRWc1BvTDIvTC9wMGJRMVBkeGM5UlV3SUlZU1FEeFdieGNMa01mMWdZWEVaWDg2WWpSVkxGcGI2dHdraEg3dndsNjh3YjhsUEdOSzdIWWIyNjZEdmNBZ2hSQ05LUWhCQ3FxMUhUMTloejhGemlJeE53c0MrdmJGNzZ5UllXMW5xT3l4Q1BrcE9qZzV3Y25SQXYxN2RrWmljakhNWHIrRDduM2ZEemNrYW80WjBReU12ZWpCQUNDR0VrTW8xckY5SDJOdFk0dHQ1Q3pGdTlFZ003TnRiM3lFUlVpMzhkK3drZHUzZGh4bVRoMUlQQ0VKSWpVQkpDRUpJdFJNVGw0VGZ0aDlDekxzMGpCdzJCRDI2ZEFTSFE2V1ZDS2t1Ykt5c01ITFlZSHd5ZUFET1hMaU0xWnNPd3NuT0hOTS9Id3duQjJ0OWgwY0lJWVNRRDBpQXZ5L2NhemxoNmRwZENIcndFRE9tVG9hMUZaVm5JaCtucE9Sa3JOKzRGZkh4TWZqZnlobHdzcWYvTHhCQ2FnYTJ2Z01naEpCQ1lyRUV1LzQramFuek5zRFByeFgyL3I0SnZidDNvUVFFSWRVVWg4TkI3KzVkc1BmM1RmRHphNFdwOHpaZzE5K25JUlpMOUIwYUlZUVFRajRnVGc3VzJMamlHN2k3V0dEY2wxL2huME5ISUpQSjlCMFdJVlZHOW4vMjdqTTZxcW9Md1BBN2s1bVVTZTg5QVFLaGg5NkxnalJwMGdUMVE0b05FUXNxb0lDQ29vQ2dDQllRUlFVRmxRNVNGS1JLNzVBQUFRSUprQXFrUU9va21jbk05eU1TaWVtUU1BbnNaNjBzTXVlZWUrNU9nWVM3NzluYllHREZtdldNSFAwNkFiNk96Sjg1VmhJUVFvZ3FSYUZQanpDYU9nZ2hoSWlKUytDRHp4Ymo1ZW5MMkRHanBPeVNFRlZRUW1JU2MrY3Y1TnExR0thT0d5bi9NUklGZEJyd1J0NzdlN1pzTUdFa1FvaktwbU9Qdm5udjcxcjdoUWtqRVpWZC9sM1RBK25lcFRNcWVXaEpQS0QwT1RsczNiNlRYMWF1eWQxNS9NSWcrUjFiQ0ZHcHFLeHJLRW96VDVJUVFnaVQrL3ZBS2VaOXQ0cVJ3NGJTdjNkUFU0Y2poTGhINnpadVpzblNYeGtyTldyRmYwZ1NRZ2hSRkVsQ2lMSTZmUzZDWmF2LzRtcE1BdjE2OTZUYlk0L2lLbVdheEFQaWRnKzJkUnMzVTkzWGphRUR1OUdnYm5WVGh5V0VFQVdVTmdraFBTR0VFQ2ExY3NNdTF2Nnhuemt6UDZaV2dEUzJGZUpCMEw5UEx4clVxOHVrRDZkekxUNkp3WDA3bVRva0lZUVFRanhnR3RhdHdhejNYeVlzUElwTjJ3NHk4dVhWMUFxb1NhZU83V2phS0FnZmJ5OVRoeWhFbVVUSHhISWlPSVJkZS9aek1md1NqN1JwekVjVFJoQVk0R3ZxMElRUTRwN0pUZ2doaEVrWWpFYSsrM2tEaDA5ZVpNNk1hYmk2eUZOTFFqeG80aE1TZVd2U0ZGbzNxY1ZMdy9xaVZKVHFBUW54QUh2OG1RbGtabVlCc083WG4zQjJjalJ4UkVLSXlpQWhNWWtCL3hzQmdKV1ZPWC84OHFscEF4SlZVbmEyamtQSFF6bHc3QXduUXNKUUtGVUUxYStIbjY4UGZqN2UrSGg3WVdkcmk4YktDaXVORldxVlBKTXA3aStkWG84MlEwdUdWa3RLYWlyUk1iRkVSc2NRR1JWTnlObFFqQVk5VFlNQ2FkdThBYTJiMWNQY1hHM3FrSVVRb2tTeUUwSUlVYWw5OS9NR2dzOUZNWC9PTEd4dGJVd2RqaENpQXJpNk9MTmd6aXplbmp5VlJUOXZaTlR3dmlXZkpCNW9YdTdPUkZ5TkJlRFU2VE04OWtnSEUwY2toS2dNZ3MrY3pYdmZ5OTNWaEpHSXFzemNYRTNITm8zbzJLWVJScU9SbUxnRXpvWmRKanJtQmp0M255VW1Mb0gwZEMwWjJpd3lNclhvOWRMWVd0eGZLcFVTamFVVkdpc0xySzJ0OFBaMHdjL0xqZVpCdmd3ZjFCRnZUeGNVOHRDT0VPSUJKVWtJSWNSOXQzTERMZzZmdkNnSkNDRWVBcmEyTnN5Wi9pR3Z2UDBPam82N3BEVFRRNjU5eTRaNVNZZ0ZpeGJUb21sajdHeHRUUnlWRU1LVVVsSlRXYkJvY2Q3cmRpMGFtREFhOGFCUUtCVDRlTG5pNHlWSkxTR0VFS0l5VUpvNkFDSEV3MlhQd2VEY0hoQXpwa2tDUW9pSGhLMnREWi9QbU1hYXpmdlljekRZMU9FSUV4cmNyelB1cnJrbG1PSVRFaGc1K2cxMi9MMlhoTVFrRTBjbWhMamZFaEtUMlBIM1hrYU9mb1A0aEFRQVBGeWRHTkwvTVJOSEpvUVFRZ2doeXB2MGhCQkMzRGN4Y1FtOE9uR3VOS0VXNGlGMU1UeUNjUlBmNTZ0UDNzVGJRL3JBUEt5T2g0UXg3b1A1cGc1RENGRUp6Zmx3REUwYkJwbzZEQ0dFRUVJSVVVcWw3UWtoT3lHRUVQZUZUcWZud3psTEdEbHNxQ1FnaEhoSTFRcW93WWhubitIRHp4YWowK2xOSFk0d2tXWkJnWHoyd1ppOEhSRkNDT0h1NmlnSkNDR0VFRUtJQjVqc2hCQkMzQmRMbHYvSjVlaGtQcDR5MGRTaENDRk1iUEswR1FUNE9qSjhTQTlUaHlKTUtGMmJ5Y3IxTzlsLzlBeXgxK1BSYXJOTkhaSVE0ajZ5c2pMSHk5MlZkaTBhTUxoZlo2eXRMRTBka2hCQ0NDR0VLS1BTN29TUUpJUVFvc0xGeENVd1p1SThGbi96RlM3T1RxWU9Sd2hoWWdtSmlZd2MvVHJ6cFN5VHFBUU1CZ09YTHNkdzZ1d2xndjk1UzgvSUxISyt4dEtDWm8xcjA2cHBQVm8ycVl1cnM4TjlqRmJjaTZSYktZeDVaeTdYNG5ON2tMZzQyVFAvazdkd2M1R3ZvUkJDQ0NHRUVIZERraEJDaUVyajNZKy9wWG56MWd3WjBNL1VvUWdoS29rVmE5Wno3UGdoUG5sdmxLbERFUStaTzVNT3A4NWNKQ1Ewdk5pa0EwQjFQMDlhTjYxSHkyWjFxVis3Qm1xVjJYMktWcFMzSzlIWGVHM2lQTkxTdFFCVTgvUGs2eGxqc2RiSVUvaENDQ0dFRUVLVWxTUWhoQkNWd3VuUWNHWi9zNXBsaXhhZ1ZFb2JHaUZFTG9QQndOQVhYMkhDSzAvU3NLNzBpUkVWSnpVOWcvTVhyeElhZHBWellWYzVjeTZDZEczeFNRZFBkMmNhMTY5Sm93WTFhZG93VUhZN1BHQ0N6MTVpL0ljTDBPbHpBS2hmcHhxZnZqOEdLeXR6RTBjbWhCQkNDQ0ZFMVNKSkNDRkVwVEJoMmtJNmQrcEtyKzVkVEIyS0VLS1MyYngxRzd0MmIyZlcreStiT2hUeGdORHJEVVJjalNIMDRsWE9oMTBsTk93S1ViRTNTanp2enFSRG8vbzE4WENWMG9FUHVoMTdqL1B4M0ovelhnZlZEMkRXNUZGWVdscVlNQ29oaEJCQ0NDR3FsdEltSVZRVkhZZ1E0dUYxNFZJVWtiRUo5T2pTeWRTaENDRXFvZTVkT3JONDJXK0VoVWNSR09CcjZuQkVGV00wR3JtZWNETTMyWER4Q3FGaFY3Z1lFVU4ydHE3RWN5WHBJQjdyMEl6VWRDMWZmTGNLZ0pDejRVeWUrVDB6SnIrRWhibmF4TkVKSVlRUVFnanhZSkVraEJDaXdtemVmb0QrZlhwaFppYTFzNFVRQmFuTXpPamZweGVidGgza0xVbENpR0prWit1NEduMk5TMWRpaWJnYXk2WExNVVJjaVNVbExiM0VjeTNNMVFUVzlLTmVMWC9xMVBLblhtQTFhVVFzQU9qWG96MTZuWjc1aTljQmNPSjBHTzkvOGdNZnYvczg1cEtJRUVJSUlZUVFvdHhJT1NZaFJJWEl6dFl4NklVcC9QVHRBbHljNVFsVElVVGg0aE1UR2ZueXE2eGE5S0hjOUJNQUpOMUtJZnhLREpldXhCSitPWWJ3S3pGRXh0ekFZRENVZUs1Q29jRGYyNTI2Z2Y2NWI3WDhxZTduaFptWjlDUVNSZnQxM1hZV0xkMlk5N3BOOC9wOE9PRjVhVUF1aEJCQ0NDRkVDYVFja3hEQ3BBNGVPMHZ0V3JVa0FTR0VLSmFyc3pPMUFtcHk2SGdvSGRzME1uVTQ0ajR4R28zY1Nra25PdVk2VjJPdUV4VnpnL0Nyc1VSY2llRm1jbHFwMTNGeHNpY3d3SmU2Z2RXb0YraFA3UUEvckRXV0ZSaTVlQkE5MDc4TDJkazZmbHF4QmNqOUhlYWpPVDh4NWUwUnFGU1N3QkpDQ0NHRUVPSmVTUkpDQ0ZFaERoNDd5Nk1kMnQvMzYrYm85WmlwcXM0L2JiR1JFWGo1MVNpMzlkSlNicUd4dGtWWlFnbXNtd25YY1hSeEwzRTl2VjZIU3ZWZ1BKMnV5ODVDYlM0TlIrOVY0bzFZSEozZFMvd2VLNHRPSGR0eDROZ3hTVUk4Z0hRNlBUSFhFb2lNdms1azdBMmlZMjRRR1p1YmRFaEwxNVo2SFpWS2laKzNCN1dxKzFDam1oYzFxM3NUVU0wYmUxdnJDb3hlUEV5R0QrNkJYcWZubDdYYkFkaDdPSmozWnkxaTZyaVJXRnFZbXpnNklZUVFRZ2docXJhcWM2ZE9DRkZsR0kxR1RvU0VNV0xZOCtXeTNxUVgrdUxxNmNPYkh5MG9jazVXcHBaZkZzeEFtNTdPcUhjL1FhVyt1eHNHVTBZUHd0WERtOWVtZmxIcWMrWk1Hc1hOeEJ0OC9PMjZVcDlqTkJwWk9ITUNFZWREZUhuU3B3VFVDYnFiY1BNSk8zMmNwZk9uVTc5Skc1NGFOYjdJZVZmQ3pySmd4amg2UHZrY2ovWjZzc2g1Sncvc1pQMnlieGp4eGxTcTEyNXd6L0VWWnQ5ZjY3bDBMcGpPdllmZ0YxQ255SGxHbzVGdlpvekQyZFdUcnYySDR1VHFVZVpyelprMENyVzVCZjJIdlVxTk9nM3p4ZzBHQTE5UEd3dkE2eDk4V2VaMVowMTREbWMzVDE0WU43M001NWJHTjlQSFVhdEJVN284OFV5cDVuOHg1Vld5c3pJWlArdDd3czhGQXhCUXQzeHU3aWZGWCtQVGQxK2lZNDhCOUJ6OFhMbXNDZEMwVVJBLy9mSXJScU1SaGFKVU96bEZKYUxUNTNBajRSYlg0eE9KanIxQlZHdzhVVEUzaUlxOXdiWHJpUmlNWmF2OGFXOXJUVUExYjJwVzk4NU5PRlR6eHMvSFEwcmppQXFsVUNoNC9uKzkwZWx6V0xsaEZ3Q0hqb2N5ZnRvQ1prNGFoWTIxbFlrakZFSUlJWVFRb3VxU0pJUVFvdHhGeDhXalZLbng5dklzbC9XeXN6TEp6c29zZG82RnBSVzJEczZFbmp6TWJ3dG5NL1RWeVNYZXpEUWFqWHcrZVRTQkRadlM1K21YQU1oSVN5RWozYTVNOFdWcU04ak1LTGs1NnAwVUNnVjFncG9UZmk2WVZkOS96cmlaMzkxMTR1UTJMLzhBTEN3MUhOdTNEU2RYRDdvTmVMWmdyQm5wTEYvMEdZYWNIRHg4cXhXN25zYldqdlRVWkZZdi9vSzNweThzMXlmZmI0dTRjSm96eC9iVG9WdS9ZdWVkTzNXRWlQT25TYmdleTRBUnI1WDVPbEVSRjBpNEhvdEtiWTY3dDEvK2cwWWprZUhueTd6bWJmRngwVVVlbXpXaCtCdjE3OHorc2NUMXc4K0hZTy9rVXVwNFVsTnVrWlo4a3h5OW5sVS96aVB4ZWl5UDlueVN4d2MvaDFMNWIxbVJjYzkySzNHdGo3NWRpNVhHSnUrMWs2c0hqencra0NOL2IrV3h2azlqWVZrK04rVjh2TDFRS0ZYRXhDWGc0K1ZhTG11SzhxUFhHN2lSa01UMStKdkUzVWppK28xRXJ0MUlJdTZmUHhPU2tqR1dNZEVBNEdCbmc2K1BPMzVlYnZoNnUxSE4xNE1hMWJ4d2NiU1haSlF3Q1lWQ3djdkRuMEN0TXN2YkVYSG0zR1hlZU85TFprOFpqYk5qMlg0L0VFSUlJWVFRUXVTU0pJUVFvdHlGaGwyaFliMjY5LzI2QTRhOVN2VGxNTTZISENVMk1oeHYvNXJGem8rK0hFWmNWRVNabjZyZnUyVXRWamEyTkcvZjlWN0NwZVBqQXpteVp5dnhjZEhzMkxpYzdnT0czZE42Tm5ZT0RILzlmYjZlOWlZN042MmdSY2R1QlVvdXJWZzBoNFJyTWJUcjBwYzZRUzJLWGE5MncrWUUxRzFFK0xsZ0R1ellTUHM3RWdYZlRCOUgrUG1RTXNVMzZ0MVBxRlcvYWI2eHhPdHhBTGg1K1JWMlNwNmRHMzhENFBGQkkrNnFwTktSdjNQcmZEZHQyd2xyVy9zeW41K1prWTZscHV4bFg0cExVRlFVdGJrNUJrTU9aaW9WWTk2YncrSzVIN0JyODBxeXNyUU1HSjQvZ2RPcDEyQmFkT3hlWUkyUW8zdlpzbm9KVUhTeVl2S0xUK1I3WFMyd1BxKytQL2V1NHc2cVg0K3pZWmNsQ1hHZkdZMUdVdE15U0x5WlFtSlNNdkZKeVZ5L2tjUzFHMG5FM2tqaytvMUVFaEtUeTd5YjRUYVZTb20zUjI2U3djL0xEVitmM0Q5OXZOMndzNUZTU3FMeVVTZ1V2REMwRDNaMk5ueXpaRDBBRVZkamVYM3lGOHllOGdyZUhzNG1qbEFJSVlRUVFvaXFSNUlRUW9oeUZ4VjlIWDgvM3dxOVJsRlBtR2RtcEtNMnQyRFovQm1GSHIvenlmTVRCM1BMTGRRT2FsYW1hLy8reTBKY1BYM3VPUWxoWnFhaTd6T2pPTEI5STBFdE9wVHAzRisvK2FUSVl6YjJEdGpaTy9IbnFzVUZqbVdrcDZKUUtFaE51Vm5vR2hhV0dnYU9mRDN2ZFpjbm5zSEcxcjVBT1NZSFp6ZGNQWDN5WGlkY2k4Rm9OT1lidXkwNUtZSHNyTXhDZDNva1hJOUJZMk9IcmIxamtSOVAyT25qWExrWWlrLzFXalR2a0h0RDNHZzBFbng0RHduWFkwb3NVNlROU09QNC9oMG9GQW82OWhoWTdOekNYTDBVeXFMWmsrZzUrSG5hZHVsVDV2TWRYZHlaUEhkcHZySHBiejdMellUclpWNnJOTlJxY3d3R0E0YWNIR3p0blhoNTRteitXUGtqWGZyOUwyK09JU2NIQUR0SFo5eThDdjVkdmZQck1XSFdEMmd6MHRqMzEzbzY5UnFjNyt0NDRmUXh6TTB0cUY2N0llWVc5OVp2dzgvWGgraVlHL2UwaHZpWDBXZ2tKUzJEeEtSa0VtOG1rNUNVa3Bkb1NMeVpUR0pTQ2trM1UwaThtWXhPbjNOUDExS3BsTGk3T09MdTZveW51ek8rM203NGVybmg1KzJPcDdzelptYlMyRmRVUFlQN2RzTGV6cHJaWC8rR3dXQWc5bG9DcjAyYXk2ZFRSaE5RemR2VTRRa2hoQkJDQ0ZHbFNCSkNDRkh1SW1OdjBLVnowNUluRnVIRWdaMXNXNzhzMzFoUy9MVzh4TU03czM4czhRbnp0SlJieFI3UHpzcmsrTDdjVWd0cmwzekYyaVZmNVIyTGo0c3U5T252ejViK1ZhcjRieXVwRk0rZGZ2N3FvMktQUC92cWUva2FXSjg0c0xQWStjbEpDVVJkRGl2eWVNaVJ2WVdPYTJ6c3lNek1JUG8vNTk2WjFIbG45bzg4L2ZLRWZNZkhEK3VPMHN5czBQSkMzODJlU05qcDR3V1NFTWszRThqSzFCSlFwMWFSY1JxTlJ2NWN0UmlGUWtHL1o4ZmtsV2d4R2d4c1g3K002N0dSQk5RSktyWm54Y0VkbThqT3lpU29aUWM4ZktvVk9hOHdLYmVTK09uTGo4alVabkRoOURIYVBOYWI0L3UyYy9WU2FMNTVhY20zV0xQNDN6NGlBMGUrVWFicmxOWHZ5NzRwOGxocThzMjhPYmRMYUNrVUNuYjgvaXQrTldyVHBHMW50QmxwZVhPS1d3dkF6Y3VYa0NON09YbHdGemw2UGMrKzloNEtoUUs5WHNmZUxXdFJtWnZUdkVPM2UyNEk3K2ZqemM3ZForOXBqUWRaVG82QjFQUU1VbExUU1VuSklDVXRuVnNwNmFTa3BaR2Fra0Z5YWpySnFla2sza3pPU3k3bzlZWnl1YmFabVJKM1Z5ZmNYUjN4ZEhQQzNTMDMyZURoNm9TSG14UE9qbmI1U24wSjhhRG8vbWhMYkswMWZEaG5DZG5aT203ZVN1V045NzVrNXFTWGFGZ3Z3TlRoQ1NHRUVFSUlVV1ZJRWtJSVVlNWk0aEx3OGZhNjYvTzE2YWtGa2d3NWVuMkJNVmRQbjFMVjFJZmNoTUNkNXgvWXNaR010QlM4L0dya3V6Rjk0c0JPTEswMDFHdlMrcTdqdjYwOFMvSG9zclB5dlM1clFxUXN2djdvelRMRnJ0ZnJNQnFOV0ZvVTNoOGdSNmNEUUtWU0F6RC9vN2RJUzcyVk54NTk1V0tCaE0zdHIrdUpBenVJdWh4R2k0N2RxVmFyWHQ1eHBaa1ovWWFOWWVITUNheitjUjV2elZpSW1WbkJIMm5aV1puOC9lY2FBTHJlc1JPZ05ESzFHWHovNlNSU2JpYmk3dTNQTTZQZlJhRlFjT25jS1k3dDNaWnZyallqallNN04rZTl2dGNreEgrVFlDY083TXhMUEgyMjlDLzJiaTI1Q2ZyKzdSc0tqRFh2MEpVbWJUdVRuSlFBNUpiSXNuY3NXUDRvN014eDltNWRqMUtabThRSWF0bUI1dTI3b3MxSUl5ZEhqMHFsWnRmR0ZhVGNTdUsxRDc2NDV3UUU1UGFGaUlsTHVPZDFLak85M2tCR3BwYU1qQ3kwbVZta3AyZVNrWmxKUmtZbXlha1pwS1Nsa1pLYVFVcEtia0loSlMyZGxKUTBrbE16U0V2WFZsaGNEblkyT0R2WjQreG9oNHVUSFc3L0pCYzhYWjN4Y0hmR3hVbVNET0xoMWJaRkF6NmIrZ29UcDM5TGVrWW02Um1adlAzaEFzYVBlWnF1SFp1Yk9qd2hoQkJDQ0NHcUJFbENDQ0hLWFhxR0ZsdGJtNUluRnFGZDF5ZG8xL1hmZXZQam51MVdZc0loNm5JWXZ0VUQ4NDNGUmtiazJ6MXdXMnJ5VGJiLy9pdHFjd3RHdnZsaHZyNEpKdzdzeE5iQmlXZEd2M3ZYOGQ5Mkw0bUNoR3N4TFB4a0FyY1M0Nm5UcUFYZTFZcnZiM0V2cnNWY1JaZWRsZmY1SzZ5dS85cWZ2dUxBOW8wMGFOYTJ3TEdNdEZRQU5EYTJoYTZ2MStjbUc5VC83SVJJdUI2VDk3UStRRmFtdHRDa2h6WTlqVTIvTFVKalkwZnZwMTRvY0x4bXZjYlVhOUthMEpPSDJMdGxIWS8yZXJMQW5OMmJWNUdlbW94S3BjYlR0K0QzUWxGMDJWa3NuanVWMk1nSTdCeWRlZjd0ai9LYU1ELzEwbmllZW1rOEFLRW5EL0hqNTFQS2xCQXJqUTdkK3dPNXUwVkNqdXpGemN1WDJnMy92ZGxWM1BmV045UEhjU011bXFsZkx5OXlUdFRsTU5UbUZ0U3MxNlRRQnNCdVhyNjA3OWFQUmJNbmNlSDBzWHpIM2gzWks5L3J1ZSs5VXFxNFNtSm5hMHQ2QmQ1b0x3MkR3VUMyVG85T3J5YzdXMDkydHU2ZjkzVzU0em85MlRvZE9sME9tVm5aWkdnenlkQm1rYUhOUkt2TklrT2JSYm8yTjZtUWtabEZSa1ltMm4vK1ROZG1vdFBwNyt2SFkyZHIvVTlpd1NFdndlRHNaSSt6a3gzT2p2WTRPOXJqNUdpSFdsWCtUZWVGZUpBMHJGdURMNmUvd2ZnUHZ5SHBWZ282blo0Wjg1WVNjVG1XRjUvdExVazZJWVFRUWdnaFNpQkpDQ0ZFdWN2SXlFSmpWZmhUOGVXbHl4UFA1RFVZUHJoek0ydVhmRW5YZmtQcE51QlpBRGI5dG9pLy8xeE5sMzcvbzF2L1oybjdXQi9TVTVNQlVLblZ0T3ZTRjJjM3J3S05teXVEdUtqTGZEZHJJcW5KU2RRSmFzR0lzUi9rN1NLNDAxOXJsNUthbkZUaWVyYjJUbm1mbDhMODlNV0h4TWRGRjNrRCtlcWxjeHpjc1FrYk93Y0dQZjltZ2VQcHFibWxyNHBxK0t6VFpRUGtsV09hK3ZVS0FGYi9PSTlEdS83Z3Rhbno4SytadTh0aDF2am5TRTFPd21nMHNucnhGNlFtMytTcGw4YWpVcHVUbkpTQVZwdE9aa1k2bWRwMHNqSzF1SHY1RVhyeUVOdldMNk41aDY3WTJEbmtYVGM1S1lIZGY2d3E2ZE5UUUZhbWxoL252RS80K1JDc2JlMFo5ZTZzSXB1WG56dDFwTXpybDhZVFEwY0Q4UGVmYXdnNXNoZWZhclh5eGtwaXFiRW1VNXRlN0p3engvWlRvM1pEeGc4cjJKVDZUdU5tZnNjVHl2elgzYlY1SlVmM2JHWENyQjlLRlU5cGFheXN5TkJtOGVmT3c4UmRTeURIWU1Cb01PYitpUkZEemovdkd3MFlETVovM2d3WWpFWU1PUVlNUmdNR1kyNGlJZmZOZU1lZlJ2UTUveVlRc3JOMTZIUTZzdjk1UDF1dlE2ZlRsMXY1b29xZ1ZDaXdzZEhnWUd1TnJaMEdlMXNiN0d5c3NiZXp4czdXR2p2YjNERm5SMXVjSE8xeGNyREYzTHpndnh0Q2lMdFR3OStMcjJlT1pkTE1SVnlKakFOZytlODd1QndWeC90dkRjZGFZMm5pQ0lVUVFnZ2hoS2k4SkFraGhDaDMycXhNTkZhYUNyMUdqMEVqQU5qKys2OXNXYjBFU3lzTk5lb0U1UjJ2MzZ3TmgvLytrMjNybGhGNTZUei9lMlZpM3BQNngvZHQ1MmJDZFc0bVhPZFM2TWtDYTZmZVNpcXk4WE41N0pBb1RzVDUwL3c0ZHdxWkdlazBiTjZlb1dNbUZWbnE1dVNoWGFVcW0rVHE2Wk12Q1ZHYW5TVzNaV1ZxV2Y3ZHB3QTgvZklFYkd6dHVSUjZDcDlxdGJEVVdBT1FGSi9iWU5uQnVXQlpIN2lqSEpONS9wNFFNVmN1b1RRenc5di8zMTBlS2JjU2NYQjJZODNpTHdnKy9EY0FLeFo5bGhkRGNYRnVYZk56dnFiYTY1Y3VJRHNyczhTUDhVNHB0NUw0OGZQM2liNThFVnQ3UjE2Y01CTjNMNzlDNXhxTlJrSlBIaXJUK21WMThjd0pBRzRseFhQaXdDR1VyTmdBQUNBQVNVUkJWRTZhdHUwTTVINE4yM1R1bFZmMjZjN1hWaG9iZE5sWjVPVG84MHBVaFJ6WlMycHlFazNhZENJOU5ZVUxwNDh4WU1UclhEaDlqRTY5QnRPaVkvNWtSTWpSdld4WnZRUjdKeGVzTlBsM05kMytlMVJZUSt0N1lhV3hJaU5UeTlaZFJ3ZytlNmxjMTY0c3pNeVVXRnRab2JHeXdOTEtBbzJWSmRaV2xtZzBGdGpaYUhMZjdHeXd0ODFOTE5qYmFyQzF6VTAwMkZoclVCYXlhMFVJY2Y5NHVqc3ovNU0zbVQ3M1p3NGNQUVBBNFJPaHZQTE81MHlmK0NJK1hvWC9IQlJDQ0NHRUVPSmhKMGtJSVVTVmxKT2paODNpTHpueTl4WnM3WjE0WWZ6SCtXNW1Wdzlzd0t2dnorWGJXZTl5NGZReHZwajZHcys5OVNIdTN2NUVuRDlOeU5IQ0d6TkRiaStBb2hvL1YyUVM0dmorN2F6OC9uTnk5SHBhUGZvNEEwZStVYW9TRDhXVndDbXN3WFpaclA1eEh2RngwWFFmT0p6YURadHpJemFLSCthOGo2T0xHK05tTGtLcFZKSndMUVlBWjFmUFF0ZTR2Uk5DZlVkamFyMWVSMnhVQk43K05mTjJTR2pUMDhqSzFPTHM1b0dyaHc4S2hRSjdKMWZzSEJ5eHRuWEF4dFllamEwZDFqWjJhR3pzMEZqYlltVnRUVTVPRGo5K1BvWERmLy9KbzcwRzRlem1SY2lSdlp3K3RnODdCeWRTYnBXOFcrUzJMejk0blZ1Sk4zQjI4K0tsZDJiZzdGWjBiNU1MSWNkSXZwbmJ3eUJIcitlSHo5NmpXZnN1Tkc3OWFLbXZWeHh0UmhvWC8wbVNSVisreVBLdzJkallPUkRZb1BpbTcxYld1VW1EOU5RVTdCeWNBTmo5eDBxaUlzSm8yS0lEbTFkOGo2WEdocVp0TzdQNngzbFkyOWtYU0NqWTJqdm12Vi9VOTlCL3g1OTgvazFhUGZwNDJUN0lTa2FoVUdDdVZtR3VWbU51cnNMY1hJMjVXbzFhclNwa1hJWEd5aExOUDhrRUt5dUx2UGR6a3dzV1dGbFpZR1ZsaGJYR0FvMmxCV3ExcXREeVYwS0lxa05qYWNGSDc3N0FrdC8rWU9ucTNKKy9rVEhYR2YzT0hENFlONUptaldxYk9FSWhoQkJDQ0NFcUgwbENDQ0hLblpXRkpSbmFET3hzQys4UmNMZDAyVmxjQ0RtR1g4MjYvUHpWUjF3Sk80dTdseC9QajUrT1V5RmxsZHk5L1huMS9ibDhNMk04aVRkaStXcmFXRWE4TVpWaHI3OWY1RFhLc2t1Z3ZCZ01CdjVjK1NPN05xOUVvVkRRZmVEd01qZFJyZ2gvclZ2S3lZTzdBT2pjZXdqWldaa3MvZnBqZE5sWjlCZzRJaTlCRWhzWkFZQm5JZjAzNE4rZUVDcjF2NlZoWXErR2s2UFhVeTJ3L3I5amtlRUF1SHY1MDY1clgxcDA3RjVrbjRuL2F0NitDMmVPSHlRMk1nSzEyb0kxUzc0RVlNQ0kxMWt5NzROU2Y4eTNFbThRVUxjUno3NDZPVjlwcDhJYzJyVVpGdzl2RXE3Rm9OZGxFMzh0bWw4V3pFU2JrVWFienIzejV0M3RMZWZUUi9kaE5Cb0JxTmVrRlhHUmwvbDF3VXplbXI2dzJQTnVKeERTVW01aDUrQkU0bzA0b2lMQ3FGYXJQbllPVG5UdTh4VDFtbHpCM0NLM2RNaW0zeGF4NmJkRlJhNzMzN0pMUlpWanVwM3d1RnZhREMwYVN5dDZkRzVKMDZCQWxFb2xTcVVpOTAyaFJLbFE1QjlUS3ZOZUt4UUt6SlJLRkFvbFp2OGNVeWpCVEdtR1FwRTdYNlg2TjVGZ1lhNUNmVHU1Y0R1cG9GSmpacWFRSklFUW9rUktoWUxubnVsRmRUOVBQdm42VjdLemRhU2xhNW53MFVKZUdkbVBBVDA3eXI4bFFnZ2hoQkJDM0VHU0VFS0ljcWZSV0pDaDFaWkxFaUx4Uml3QU4rT3ZNMlgwSUhUWldUejc2bVN1aEoybFZ2MG1ESHY5L1FMbFl1N2s1T3JCNk1tZnNlRGp0MGhMdm9VMkkrMmVZeXBQNmFuSi9MSmdKbUZuVHFBMnQrQ3BVZU5wMUxKam1kWlk5OVBYNVI3WC9tMi84OWZhcFhtdjUwMFpnNzJqQzNGUmwzbWs1eUNDV25iSU94Wi9MUXJJTGZ0VUdGMTJWdTVOWXJOL2YrUmN2cEJieHFKbTNVWjVZekZYYzVNUTN0VnlkMGVvMVBuTE54V245MU12MFgvWXE2ak5MZGl5ZWducHFjazBhZHU1MEViYWQ3b2VjNVcxUzc3S2UvMUl6MEgwR3ZKQ2lUdFE0cUl1Yy9iRVFicjAreC9iMWkzRHdrckRpK05uOE5XSFkxbXorRXVzYmUxcDBLd2RBTW9peW1tVjVOQ3VQd2lvMDRpTFowK2dWSnJSNTVsUnhFYUdZMUZDcVRQYmY1SUJLVGNUOGZLcndhRmRmMkEwR21uZW9Tc0FmZ0YxOEF1b0EwQ3QrazFvMEx3ZHRlbzF5YmZHMVV1aG5EaXdFek16VllGZEVoVlZqaWxEcTBWalpVR1BUcTNLZFYwaGhLZ29uZG8zeGR2VGxmZG1mazk4MGkwTUJnTmYvN0NXYzJGWGVQUGxJVmhiU1o4SUlZUVFRZ2doUUpJUVFvZ0tZSzJ4SWpVMURRODN0N3M2LzByWVdRN3UzRXo0K1dCdUpjWUR1VS9UcTgwdGFOaThQWFVhdFdUWTYrL1RvR2xibEdabUphN241T0xPcUhkbWtacDhreHAxR3Q1VlRCVWg0dnhwZmxrd2srU2JDVGk3ZVRMODlTbDQrUWVVZVozOTJ6ZVVhMXhiMS96RXR2Vy80T2JsUzVaV1MvTE5CRzdFUmhFWGRSbGJleWQ2REJ5ZWIzN0M5ZHhFVVZGTnZuWFoyYWpOTGZLTmhaOFB3Y3hNUmNBZFNZZ0xJY2NBcUZZcmQzZkVwdVdMU0xtWldLcVk3UnlkNmYzVWl3QTBhOStGNE1ON0dQUlB2NFRDWkdha3MyUERiK3pac3BhY0hIM2VlSituWHlyVjlXNG5hRnAwN002MmRjdUEzSVRYQytNL1p2Zm1WZFJyMGhwZGRoWUFhclZGa2VzVTVlcWxVQ0xEenpOdzVCdGNQSnZiRjZKT294WWtKVnhqeStvbEFGeTVHTXJ2eTc3Sk8rZjI2M3BOY20vaUp5ZkZvMDFQNCtDT2pWamIydE9zM1dNRnJqUHEzVm1GWHQvTnk3ZEFuNGpiT25ZZlVHNGxwKzZVa3BxS3RYWEZOclFYUW9qeUZoamd5OExQM3ViOVQzNGdOT3dLQUR2Mm51RGN4VWltdkRXYzJqVUw3eXNraEJCQ0NDSEV3MFNTRUVLSWN1ZnQ2VUowVEN5MUFnb3Z6MU9TeUlnTEhOKy9IY2h0ZG53ck1SNG5GM2ZHei9vKzcyYjJ6MTkrVk9aMVI0ejlJTi9yb21yZHg4ZEZGM3BzK3FMZnNiQzg5NXVrT1RsNi9scTdsSjBibDJNMEdxbmZ0QTFQalJwZjdJNk80cFJuVHdpRHdjRCs3UnV4ZDNMaHBRa3orWFpXYmcrTVY2Zk80OWNGbnhCL0xab3ZQM2lELzQyWmlJZTNQOWRqSThsSVM4WE93UWtiVy9zQzZ4bU5SdlM2Ykt6L2N5d3E0Z0lvNEVMSVVScTFlb1RNakhUQ3p3WGo3dVdYMStENjdJbURwV3E4RGJtN01HNG5JVnc5ZkhqbHZjOEsvVnBwMDlQWXMzVXRlN2V1SXpNakhhVlNTZXRPUFRtMDY0OVNmNDR1bmozQjZXUDdhTkM4WFlFeVlONytOZm5mS3hNQlNFN0s3UmRoZlJjN2dyYXQrd1dWMnB6R3JSOWh6ZUl2OHNaUEg5M0h4Yk81ZlNMaW9pNFRGM1U1NzlqdDF4MjY5d2NnTWY0YTJ6ZjhTcVkyZ3g2RFJoUzVzK1JlKzRZVTkvMVhGdEV4c1hoN3VwVExXa0lJY1Q4NU9kZ3g3NlBYbUw5NExiOXYyUTlBN0xVRXhreWN5NHREKy9CazMwN1NXRjRJSVlRUVFqelVKQWtoaENoM2ZsNXVSRWJIM1BYNTFRUHI4OFRRMGRRSmFvR3Jwdy9qbnUyR21WcWQ3Mm42cG0wN0YzcnVpUU03c2JUU1VLOUo2d0xISEp4Y0M0eFphV3hvM1BxUnZOY0hkMjR1TUhicTBOL2xWc1lwTGlxQzVkOTlSc3lWUzZqVTV2UjUra1hhZFgyaVhOWXVEMHFsa3JhUDlhWkZ4MjQ0T1ArN2s4VzNlaUJ2VGYrRzlVc1hjSGozbnl6N2VqcHZ6L2lXMDBmM0FlVHI3WENuN0t4TUFOVG0rVytBRHgwemlSOC9uOEt5K1RPSXZ4YURwWlVHdlY1SFVLdUNwYWhLdXNsZDJFMTBXL3ZDK3hQOE9IZEtYaW1vMmcyYjArZVpsM0R6OUMxVEVtTEhodVc1dlRzR0RDdDJYbEo4SEFEMmpnVy83LzdMYURUbTFROFBQeC9DK1pDanRPalFyVUJpYXRTN3M4aElTMlhLNklGMDd2TVVQUWMvQitSK0R0cDA3c1hBa1c5Z05CcFJxZFNjTzNXRTY3RlhzWGQwNFpISEJ4WjcvWHBOV3VjbGNVcHIwL0pGaEo0OFZLWnppaE1aSFlPZjE5M3RuaEpDQ0ZOVHExV01mV2t3ellMcU1IdityNlNsYThuSk1iRHdwOTg1SGh6R3hEZUc0bWgvZHc4YkNDR0VFRUlJVWRWSkVrSUlVZTU4ZmR3NUZoSjE5K2ZYcUkxdmpkckZ6bmxtOUx1RmpwODRzQk5iQjZjaWovK1hqYjBEQSs4bzIzTnc1K1lDWTVmT0JkOXpFa0t2MTdGenczSjJiUGlObkJ3OXZ0VURlV3JVZU55OS9lOXAzWXJRWTlDSVFzZlY1aFk4K2Z5YkJEWnNocnVYSDBhamthTjdjaE1FdC9zZi9OZS9TWWo4SllrQzZqYmk1VW1mc21qMlJMYXNYb0pLcFVacFprYkxJa29BbFpjbm4zdVRUY3NYOFZqZnAvQ3ZXUThBUTA1T2llZWxKaWV4WVBvNEdyZCtsRnIxbStEaTdvV25iL1ZpejRtS0NBUEEzYnZrVWh6SDltM2p6TEg5UEQ3NE9TeXROQ2dVQ2g3dDlXU2hjOU5Ua3dFSzdDNjVUYUZRNE9sWEkzZTNDZERubVZFRlB2Ly9wVlFxVVptWHZnZkg3WFBLVTJSVU5NMkR5cmZQaEJCQzNHOGRXZ2NSR09ETHgvTis0c3k1M04xcVIwK2Q0NFUzWnpGcDdMTTBDd28wY1lSQ0NDR0VFRUxjZjVLRUVFS1V1M3FCMVZpOHZIeEt0RlIxdHhMakNUdHpuRjJiVnhJZkY0MUtwYWJIb0JGMDdqMmtWUDBzU3VOZXkrbVUxZTNHMlVmM2JDWHhSaXhXR2h2cU4yMVQ2TnlzVEMwQTV1WUZtM1A2Vmc5azlLUlBXVGp6SGRKVGszSDM4c1BPd2JuaUFpZTMxOEZ6YjAwcjgzbnBxU25FeDBWemVOY2ZqUDFvQWVZV0pUY2J2ZDNqd3JkR3lUZWN0T2xwbkQxeGtFYXRIcUZwMjg3MEd2SkNrUW1xNUgvNlpGamIyaFc1bnJkL0FGRVJGMmpTcGxQZXJwNnJsODdoNHU1VmFQTGl6UEVEbkRsK29NUTRLMUxJMlZDR0R5cGJVM1loaEtpTTNGMGRtVGZ0ZFg1ZXVZV2xxLy9DYURTU2RDdUY4Ujh1NE9uK2p6SHlxVjZvVk9XYnlCVkNDQ0dFRUtJeWt5U0VFS0xjK1hpNll0RHJpSW1Odzl2TDA5VGhsTHZTMXNBL3RtOGJheFovbWRlZzJOM2JueEZqcCtMcTRWT3U4YlRyMHJmSVkrWGR0UHEyOU5Sa05pLy9Ib0Eyai9VdXNsZEdaa1k2QU9hV2hkKzB0N0N5SmtldkErQjZiQ1NMNTA1bHhOaXBSZll2TUpXYkNkY0JjSEIydzg2aDhGSlAvNTBmY2VFMDVoYVdWQTlzVU9MODFPU2JBTmc3NWlaaGl0b0ZBUkFWY1I0QVQ1L0NkMkxjVExoTzhPRTlBRFJzMFQ1di9PQ09UWnc4dElzcFgvNVdJQkhScEUwbmhyejRkb2x4M21uRm9qbWNQTGlyVE9jVUpUb21GcU5CTHowaGhCQVBERE16SlNPZjdrbVRvRnBNbjd1VWhLUmtqRVlqdjY3ZHpwR1Q1M25uMWFlcFdiMThmeDhRUWdnaGhCQ2lzcElraEJDaTNDa1VDcG9HQlhMOFZFaVZUMElZY25MUXBxVUNaU3MvczNYdHoyeGJ0d3lWU2syVE5wMDRlWEFYQ2RkaU9IdmlJQjI3RHlpM1hSQUEvWWUvV3VTeHdwSVFqL1FjaEkyZHcxMWZ6MkF3c0d6K1ROSlNrN0d4YzZCejd5RkZ6azI4RVFzVVhqcElsNTNGMGk4L0lsT2JRYWRlZ3pteVp5dm5RNDd5NDl5cFBQZm1oM2NkWDVuZDBTelVZREFVK25XKzNRQzZ0QW1rWFp0WFlqUWFxZGVrZGFrU0tpazNjNXRZMzI3S1haeUk4NmRScWMwTExRZWwxK3RZK3ZWME1yVzV5Wi9ndzNzSWF0RUJnRnRKOFdBRWpVM0JIUlJabVZxUzRxK1hlTzMvbmxOZVRnU0gwRFFvTUs4dmhoQkNQQ2dhMTYvRjkzUGZZZmJYdjNMZ2FHNVBva3VYb3hrMWZnNVA5K3ZNc01FOU1EZFhtemhLSVlRUVFnZ2hLcFlrSVlRUUZhSk44L3BzMnJHUHZqMHJ0c1ovUmRtOWVSVW5EdXhBbTVGT1dtb3lkbzdPUmRiVjErdDArVjcvc2ZKSGRtNWNqa3FsWnNUWUQ2alRxQVcrTldxejhkZHYyZlRiSWc3dTJFenJUbzlUdDNFcjNMMzk3L3VOMXo1UHY1VHZ0U0hIVU9wempVWWpLNytmdzhXekp3QVlNUHcxTERYV0dISnlTRTI1aVpYR0pxOVVVY3JOUkhadVdnR0FUN1ZhK2RiSjBldjUrYXVQaWJvY1J0dkgrdERycVJkbzJxNHozOHdZejhVeko0Z012M0F2SDJLWktKVksxT1lXNkxLek9IZnFjSUhTVXRyME5JN3Yzd0ZRWWg4SWdNandDeHphdVJtQUR0MzdGWEhOM0NSVXlxMGtyRzN0dUJ4MkZxV1pHUTVPeFRkbVRrNUs0TUxwWTlRT2FsRWdrV1V3R3ZsMXdTZEVocCtuMTVEbk9YdnlFS2VQN1NQaFdnd3VIdDRrWEkvRnlkV2owTyszMEpPSHlyWEpkRm50MnJPZnZsMmJtZXo2UWdoUmtleHRyZm40M1JmWXNQVUEzeTVkajFhYmpjRmc0SmUxMjlsektJVHhZNTZtWWQwYXBnNVRDQ0dFRUVLSUNpTkpDQ0ZFaFdqVHZENXpGcTRnSVRFSkYrZVN5OWZjS1RNam5hd3NMYloyamtUKzAxelhUUG52RGRkWkU1NHI5dnlrK0d0RnpqRlRtakh1azBVbHhtRHI0RWhzWkFTUSszVDZnT0d2NVIyN0VSdUZqWjBEbGhwckxwMDlTV3B5RWxiV052K2VhKytJVXFuazJWY25VNmRSQ3dBNjloaUFiNDFBMXYwOG45aXI0V3hlOFFPYlYveUFTbTJPZzdNclZsYldLSlJLRkFvbENnVVlqUUJHRERrNTVPVG8wZXQxNkxLemVlVHhnYlR2VnZpTjdmL1M2N0lCVUNyeVA5bWZrWmFLd1doQW83RWhKaktjbTRuWDBkallsbXE5NWQ5OXlxbERmd1BRdmxzL2dscm1QbVZ2eE1nbjQwYWl5ODVDb1ZDZ05ETWpSNjhId0ZKam5hL2hkRmFtbHFWZmZjejVrS00wYWRzNWJ5ZUhwMjhOWHB3d2s2c1hRNmxScDJIZS9QdlI4NkpPVUF0T0g5dkhrbmtmNE9qc2hwbjZuNmRTamJrN0NIVFpXYWpVNWpScVZYelBndVNrQkg3K2Fob0dnNEg2VGR2bU5iLytMemRQSHhKdnhQTFp4QmRScWRTazNFcWlacjNHbUttSy83RzhZOE52R0F3R1duZnFXZUJZWEdRRWtlSG42ZEM5UDUxNkQ4SFYwNWNsOHo1ZzJZSVpEQmorT3JjU2I5Q3dlZnRDVm9XbWJUdVh1cG43YlQ5K1BvWHp3VWZLZEU1aDRoTVR1UmgraVRZVGg5M3pXa0lJVVZrcEZBcWU2TkdPVnMzcU1uZmhTbzZjUEFkQVZPd05YcC84QmYwZTc4Q0x6L1pCWTFuNEF3OUNDQ0dFRUVKVVpaS0VFRUpVQ0hOek5ZKzJiY3hmTzNmenpKTUR5blJ1NG8wNDVyNy9TcjZ4TzV2MHhzZEZGM3Qramw1ZjVKdzdTKzEwNmoya3lMSkV6ZHAxb1VtYnppZ1VpZ0pQamkvLzdsTWl3OC9uRzZ2ZDhOK251TnM4MWh0YmUwZnFOMnViYjA3MXdBYTgrZEVDTG9XZUl1VElYcTVjUEV2OHRSZ1Nyc1VVKy9IY3BsQW9pbXdBZmR2R1g3L2xlbXdrNWhhVzNQeW52STZUVy82U1dCZlBubURwMTlQL0UxdERTbkk5SnBKenAzSnZPZ2UxN01BVFEwZm5IVE16VTFFOXNENFJGODVneU5HVG85ZWpOcmZBdjJaZCtqejlFbmFPL3phY1hqWi9CdWREanRLbWMyOEdqSGd0MytmWHQzb2d2dFh6TjNKdTA3bFhzWEVkL0dmWHdiMFkrTndiS0pWS0xwdytSbEpDL3JKRVptWXFmR3ZVcHRlUTUzRjBjUzkyblorLytvaGJpZkhZMk5vem9KZ3lXWThQZm83RStMaTg3MU5QMytyRmx0VUNpTDhXemNHZG0vQ3VWcE82alZzVk9PN3RIMEQ3YnYxbzJyWXpBQTJhdGFWaDgvYWNQcmFQTHovSVRhSUYxQTBxOWhyRjJmVGJJckt6TTFHcnpVbFBUZUY4OEJIY1BIM3ZlcjNiL3RxeG0wZmFORWF0bGw5SmhCQVBQZzlYSno1NWJ4VGI5aHhqL2cvclNFbkxMWiszL3MrOUhEaDZtcmRlSGtLcnBvVW5zSVVRUWdnaGhLaXE1SC84UW9nSzA3dHJXNlo4K2hOREJqeUJXUmw2SUxoNGVPUG01VXVPWG8vUmFNVGR5NC9lVDcrWWQ3eTBqYUZMMG12STg4VWVMNm9IUkVEZFJxU2wzQUtqRVlYU0ROOGFnZlFiTmlidnVFcWxwbkhyUndzOVY2RlFVS3QrRTJyVmI1STNwc3ZPSWtldngyQXdZREFhTUJweU1CcU1HQXdHakVZRFJxTVJvOUdBUXFFczhTYTRwY2FHaTJkT1lqRGtvRlNhNGVVZndPTlBqc3czeDhzdkFEY3ZYd3dHQTJabUtyejhhaFFvMFhTYnE0ZFAzaTRVNzJvMUdURjJLcWNPNzJIZ2lOY0xKR2RlZXVlVFltTzdyZmRUTDFDM1VVdmFkdWxUN0R5TnRTMGFHenNHam55ajJIbG5qaC9BeHJib0hoY0JkWUpLM0dGZ1kydlBzNis5Vit5YzB1ZytjRGcvZmZFaHc5K1lpcjFUMFUyV3ZmeHFNR0hXRDJWYTI5WERoMEVqMzhDdlp0MEMzNXYxbTdiRnl6OGdMd0Z4MnpPajMrRzNieFdjUHJvUEw3OEFXblFzV0I3Tnc5c2ZCK2ZpeTBBQjNJaUw0dHlwd3hpTlJoUUtCUzRlM2d4OHJ2aXZUVW4wT1RtczI3aVpqeWFNdUtkMWhCQ2lLbEVvRkhSN3BBVXRHdFhoeSs5WHMvdkFLUUJ1Sk56aTNZKy9wV3ZINXJ6eVhIOGM3R3hLV0VrSUlZUVFRb2lxUWFGUGp6Q2FPZ2doeElOcndyU0ZkTzdVbFY3ZHU1ZzZsQWVPd1dBQW83RmNtMXlMZTVlY2xGQnNBc0lVc2pLMW1GdFlWcnJHejV1M2JtUFg3dTNNZXY5bFU0Y2loQkFtcy9kd01QTytYVTNTclpTOE1XdU5KY01HOTZCL3o0Nm9WZkp6WGdnaGhCQkNWRTRxNnhxbHV0RWdTUWdoUklVNmZTNkMyUXRXc1d6UmdpSjNGZ2doSGo0R2c0R2hMNzdDTzY4TXBrSGRraHQrQ3lIRWd5dzFQWU9GUzlieng0N0QrY1o5dkZ3WlBid2ZiWnJYcjNTSlpDR0VFRUlJSVVxYmhKQTdna0tJQ3RXd2JnMjgzUjFZdFg2RHFVTVJRbFFpcTladHdOdmRRUklRUWdnQjJGcHJHRC9tR2VaKzlDbzEvTDN5eHFOajQ1azhjeEhqcDMzRGxjZzRFMFlvaEJCQ0NDSEUzWk9kRUVLSUNoY1RsOENZaWZOWS9NMVh1RGc3bVRvY0lZU0pKU1FtTW5MMDY4ei81RTI4UFp4TFBrRUlJUjRpQm9PQlAzWWM0b2RmTm5NckpTMXZYS2xRMExkN08wWTgzUk43VzJzVFJpaUVFRUlJSVVRdUtjY2toS2hVbGl6L2s0am9XMHlmTXNuVW9RZ2hUR3p5dEJrRStEb3lmRWdQVTRjaWhCQ1ZWbnBHSnN0Vy9jWHF6YnZRNncxNTR6YldWZ3dmM0lOK2ozZEVwWktON1VJSUlZUVF3blNrSEpNUW9sTDUzOEN1WExzV3c3cE5mNWc2RkNHRUNhM2J1SmxyMTJKNFpvQTBxeGRDaU9KWWF5d1pOYnd2Uzc2WVRQdFdRWG5qYWVsYTVpOWV4L05qWjdKNy8wa01Sbm1tVEFnaGhCQkNWRzZ5RTBJSWNkL0VYRXZrdFhmbjh0bk1qNmdWVU1QVTRRZ2g3ck9MNFJHTW0vZytYMGtaSmlHRUtMT1RweS95OVk5cmliZ2FtMis4bXE4SHc0YzhUc2MyalZCSzgyb2hoQkJDQ0hFZlNUa21JVVNsdE9kZ01BdCsyc2lDejJmajZpSTNJWVY0V01RbkpETDZ6ZkdNR2RHWGptMGFtVG9jSVlTb2tnd0dBNXUzSDJMeGI1dTVtWnlXNzFoMVAwOUdESG1jOXEyREpCa2hoQkJDQ0NIdUMwbENDQ0VxclpVYmR2SG56dVBNbnpNTFcxc2JVNGNqaEtoZ3FhbHB2UEwyTy9UczNJekJmVHVaT2h3aGhLanlNak96V0xkbEh5dlc3U0E1TlQzZnNScitYb3dZOGpqdFdqV1VaSVI0YUJtTlJxTGo0Z2tOdTBKVTlIVWlZMjhRRTVkQWVvYVdqSXdzdEZtWitYcXRDQ0dxQnBWS2laV0ZKUnFOQmRZYUs3dzlYZkR6Y3NQWHg1MTZnZFh3OFhSRklULzdoTGl2SkFraGhLalVGdjcwTzhIbm9wZ3ovVU5KUkFqeEFFdE5UZVB0eVZOcFhOZVBVY1A3bWpvY0lZUjRvR2kxMmF6N2N3OHIxdThrSlMxL01pS2dtamNqaHZTZ1hjdUdja05HUEJTeXMzVWNQSGFXZzhmT2NpSWtESVdaaXFENjlmRDM4OFhQeHhzZmJ5OXNiVzNRV0ZtaHNkS2dVcG1aT21RaFJCbnA5VGxrYURQSTBHcEpUVTBqT2lhV3lPZ1lya1pHRVhJMkZLTkJUOU9HZ2JScFhwODJ6ZXRqYnE0MmRjaENQUEFrQ1NHRXFOUU1SaU9MZnQ3SXdaTmhmRDVqbXBSbUV1SUJGSitReUZ1VHB0Q21TU0F2RHVzalQrUUtJVVFGeWNqTVl1M21QYXhjdjVQVTlJeDh4MnBXOTJIWTRHNjBhOUVRcFZKcG9naUZxRGhoNFZGczJuYUEzUWRPVWJ0V0xSN3QwSjVtallQdzl2STBkV2hDaVBzc0pqYU80NmRDMkwxM0gyR1hMdkZJbTBiMDd0cVd3QUJmVTRjbXhBTkxraEJDaUNwaDVZWmRyTm04ajVrZnZDZk5xb1Y0Z0Z3TWoyRGlCeDh6cUZjSG51ejdxS25ERVVLSWgwSzZOcE8xbS85bTVlKzdTRXZYNWp2bTdlSE1nRjZQMHVPeFZtZ3NMVXdVb1JEbDUvUzVDSmF1K292STJBVDY5K2xGdDg2UDR1THNaT3F3aEJDVlJIeGlJbi90Mk0zNlRYL2c3KzNDMEVIZGFGaFg3amtJVWQ0a0NTR0VxREwySEF4bTdyY3JHZm5zLytqZnA1ZXB3eEZDM0tPMUd6YXpaTm12dkRucVNXbENMWVFRSnBDZWtjbnFUYnRadFdFWDZSbVorWTVaYXl6cDFhVU4vWHQyeE1OTmJ0aUtxaWNtTG9HdmZsaER6UFZiL0cvd0lIcDA2WVNabVpSV0VrSVVMaWNuaHkzYmQvSEx5dFY0dXp2dzJ2TUQ4ZlowTVhWWVFqd3dKQWtoaEtoU1l1SVMrSERPRWp3OHZIbHp6Q2hjbktVOGt4QlZUVUppSW5QbmY4dTFhekZNSFRjU2J3LzVleXlFRUthVWxxN2w5NjM3K2YyUHZjUW4zY3AzVEtsUTBMNTFFRS8yN2tUOU90V2tiNFNvOUhRNlBiK3MyY2I2TGZzWit0U1RQTm12cjVRWUUwS1Vtc0ZnWU5YNkRTeGJ2b3ArUGRyeHY0RmRVYXRWcGc1TGlDcFBraEJDaUNwSHA5UHo2OXJ0clB0ekgwT0hQTW1UL2VVL0ZrSlVCUWFEZ1ZYck5yQnN4U3I2UDk2ZVp3WjBrVi9vaFJDaUV0SHJEZng5OEJTck51N2l3cVhJQXNkcjEvVGx5VDZkNk5pbU1XcHAxaXNxb1ppNEJENzRiREZlbnI2TUhUTkt5aTRKSWU1YVFtSVNjK2N2bEFlbmhDZ25rb1FRUWxSWitiZFlENlI3bDg2b1pJdTFFSldPUGllSHJkdDM4c3ZLTmJsYm0xOFlKTC9FQ3lGRUpXWTBHZ205Y0pYVm0zYXg1MkF3Qm1QKy93cTZPTm56eE9NZDZOMjFEUTUyTmlhS1VvajgvajV3aW5uZnJXTGtzS0gwNzkzVDFPRUlJUjRRNnpadVpzblNYeGtySldTRnVDZVNoQkJDVkhtbnowV3diUFZmWEkxSm9GL3ZublI3N0ZGY3BVeVRFQ1ozdThuYnVvMmJxZTdyeHRDQjNXaFF0N3Fwd3hKQ0NGRUcxK0tUV1AvSFhqWnRPMUNnYjRTWm1aSTJ6UnZRbzFOTFdqV3RqMG9sTzFPRmFhemNzSXUxZit4bnh0VEoxQXFRaHJKQ2lQSjFNVHlDU1I5T1owRFBkZ3p1MjhuVTRRaFJKVWtTUWdqeHdBZ0xqMkxUdG9QOGZmQVV0UUpxMHFsak81bzJDc0xIMjh2VW9RbngwSWlPaWVWRWNBaTc5dXpuWXZnbEhtblRtTjVkMnhBWTRHdnEwSVFRUXR3RHJUYWJyYnNQczJiejMwVEh4aGM0N21odlE5ZEhXdENqY3l1cSszbWFJRUx4TURJWWpYejM4d1lPbjd6SW5CblRjSFdSQjVHRUVCVWpQaUdSdHlaTm9YV1RXcncwckM5SzZaRWtSSmxJRWtJSThjREp6dFp4Nkhnb0I0NmQ0VVJJR0FxbGlxRDY5ZkR6OWNIUHh4c2ZieS9zYkczUldGbGhwYkZDclpLYTlFS1VsazZ2UjV1aEpVT3JKU1UxbGVpWVdDS2pZNGlNaWlia2JDaEdnNTZtUVlHMGJkNkExczNxWVc2dU5uWElRZ2doeXBIQmFPVHc4VkEyYlR2QW9lT2hHQXlHQW5NQ0EzenAwYWtWajNWc2lwMk50UW1pRkErTGhULzlUdkM1S09aTS94QmJXeWtOSm9Tb1dLbXBhYnc5ZVNxTjYvb3hhbmhmVTRjalJKVWlTUWdoeEFQTmFEUVNFNWZBMmJETFJNZmNJREwyQmpGeENhU25hOG5RWnBHUnFVV3ZML2lmWnlGRTRWUXFKUnBMS3pSV0ZsaGJXK0h0NllLZmx4cyszbTdVRDZ5T3Q2Y0xDbmtxU0FnaEhnbzNiNld5YmM4eC90eHhpQ3RSMXdvY1Y2dk1hTmV5SVQwNnQ2SjVvenFZbVVtNUpsRitWbTdZeFo4N2p6Ti96aXhKUUFnaDdwdlUxRFJlZWZzZGVuWnVKcVdaaENnRFNVSUlJWVFRUWdnaGhMaHJScU9Sc1BCb3R1dzh4UGE5eDBsTDF4YVk0K3hvUjllT0xYaTBYUk1DQTN3a1lTM3V5WjZEd1N6NGFTTUxQcDh0SlppRUVQZGRmRUlpbzk4Y3o1Z1JmYVZadFJDbEpFa0lJWVFRUWdnaGhCRGxJanRieC80anAvbHo1eEdPQlovSGFDejQzMGgzVjBjNnRHNUV4MVpCMUs5VEhhVlNka2lJMG91SlMrRFZpWE9aTS9OamFVSXRoRENaaStFUmpKdjRQbDk5OGliZUhwSU1GYUlra29RUVFnZ2hoQkJDQ0ZIdTRoTnZzWFgzVWJic1BFUk1YRUtoY3h3ZGJHbmZNb2lPcllObzNDQVFsVW9TWFhqSDlBQUFJQUJKUkVGVUVxSm9PcDJlTVJQbjBidG5ML3IzN21ucWNJUVFEN2wxR3plejZjOC9tRDl6TEdxMTlKb1VvamlTaEJCQ0NDR0VFRUlJVVdHTVJpUG53cTd3OThGZzlod001bHA4VXFIemJLeXRhTmVpSVIzYk5LSlpvOXBZbUt2dmM2U2lzbHV5L0U4dVJ5Zno4WlNKcGc1RkNDRUFtRHh0QmdHK2pnd2Ywc1BVb1FoUnFVa1NRZ2doaEJCQ0NDSEVmV0UwR3JrWUVjM2VRN2tKaWNqWUc0WE9zN1Mwb0hXemVuUnNGVVRMWnZXd3RySzh6NUdLeWlZbUxvRXhFK2V4K0p1dmNIRjJNblU0UWdnQlFFSmlJaU5Idjg1OEtjc2tSTEVrQ1NHRUVFSUlJWVFRNHI0ekdvMWNqYjdPbm44U0V1RlhZZ3FkcDFRcXFWZmJuMlpCdFduUnFDNjFhL3BKMmFhSDBMc2ZmMHZ6NXEwWk1xQ2ZxVU1SUW9oOFZxeFp6N0hqaC9qa3ZWR21Ea1dJU2t1U0VFSUlJWVFRUWdnaFRDNG1Mb0U5aDRQWmV5aVljMkZYaTV5bnNiU2djY05hTkc5VWgyYU5hK1ByNllwQ1Vhci8xNG9xNm5Sb09MTy9XYzJ5UlF1a2tia1FvdEl4R0F3TWZmRVZKcnp5SkEzcjFqQjFPRUpVU3BLRUVFSUlJWVFRUWdoUnFkeEl1TVcrd3lFY09IcWFrSE1SNkhUNkl1ZTZ1VGpRdkZGdG1qV3FROU9nUUJ6c2JPNWpwT0orbURCdElaMDdkYVZYOXk2bURrVUlJUXExZWVzMmR1M2V6cXozWHpaMUtFSlVTcEtFRUVJSUlZUVFRZ2hSYVdWbDZ6aHpMb0tqcDg1ekxQaENrV1diYnF0WjNZZm1RYlZwM3JnMmRXdFhRMk5wY1o4aUZSWGh3cVVvcG43MkU4c1hmNGVabVptcHd4RkNpRUxwYzNKNGFzU0xmRFJoQklFQnZxWU9SNGhLUjVJUVFnZ2hoQkJDQ0NHcWpKdTNVamx4T295anA4NXpQUGdDQ1VuSlJjNVZLaFJVOC9Pa2Z1MXExS3RkalhxQjFmRHhja01wNVp1cWpNOFhyc0RiTjVCbm5oeGc2bENFRUtKWXY2eGNRMnowSmQ1NmViQ3BReEdpMHBFa2hCQkNDQ0dFRUVLSUtzbG9OSEkxNWpySFQxM2dXUEI1VHAwTkp6TXpxOWh6YkswMTFBMzBwMTd0YXRRUHJFYWRXdjdZV0Z2ZHA0aEZXV1JuNnhqMHdoUisrbllCTHM1T3BnNUhDQ0dLRlorWXlNaVhYMlhWb2c4eE4xZWJPaHdoS3BYU0ppRlVGUjJJRUVJSUlZUVFRZ2hSRmdxRmdtbytIbFR6OFdCZzcwZlE2WE1JdlhDWjQ4RVhDRDRYem9XTGtXUmw2L0tkazVxZXdaR1Q1emh5OGx6ZUd2N2U3dFNyN1UrOTJ0V3BIMWdOUHg5M2FZQmNDUnc4ZHBiYXRXcEpBa0lJVVNXNE9qdFRLNkFtaDQ2SDByRk5JMU9ISTBTVkpEc2hoQkJDQ0NHRUVFSlVLWHE5Z1lpck1aeTljSVd6Rnk0VEduYUZ1T3VKSlo2bnNiU2dkaTAvYXZoNzViNzVlVkxOMXdOTDZTOXhYMzN5NVM4MERHcEIzNTdkSy9RNjJvdzB6TTB0TVZOVi91Y3ZkZGxacU0zbCsxQ0kwakRrNUtDOHo3MWtOdnl4aGRPbmovSHVhLys3cjljMUpZUEJnRUtoUUZGRXFjUHJjWEdjUG42Y29HYk5jUFAwTFBXNk54TVRzYlN5d2txaktYS09ManViNjNGeCtQajdsemx1Y1gvSlRnZ2hoQkJDQ0NHRUVBOGtsVXBKWUlBdmdRRys5Ty9aQVlDa1d5bUVYcmhDNklVcm5BbTdRdGlsZ3JzbE1qS3pPSG42SWlkUFg4d2JVeWdVZUxrN1VkM2ZtK3ErbnRUdzk2UzZ2eWMrbm02WW1jbXVpZkptTkJvNUVSTEdpR0hQVitoMWdvL3NZYzNpTDJuUnNSdDlubjdwcnRlNUZIcUt6Y3UvcC9jekx4RlFKK2l1MXBqNTlnaWMzVDE1YWNMTUl1Zk1tVFFLdGJrRi9ZZTlTbzA2RGZQR0RRWURYMDhiQzhEckgzeDVWOWNYb2pMYnZPSUhyRFRXZE83elZLbm1IOXUzalJYZmZVYU4yZzBaTlhIMmZkdmQxclJSRUQvOThpdEdvN0hJbS9JUGt0U1VGSlo4L1RXTlc3YWtRNWN1aGM0NWNmQWd1N2R1cFdiZHVtVmErNU5KaytqY3N5ZmRuM2lpeURscmxpM2o3S2xUako4MkRUc0hoekt0Zjl1NWtKQXl6ZmVyVVFOckc1dDhZOUZYcnJCaXlSTGFQL1lZclRwMEtQTGNkMGFOb2ttclZqejEzSE4zRmV2RFFKSVFRZ2doaEJCQ0NDR3FQQ2NITzlxM0NxSjlxOXdieFhxOWdmQXJNWVNHRmI5YndtZzBFbk10a1pocmlldzcvTzhOQzdWYWhiK1BSKzV1Q1g5UGF2aDVVc1BmQ3hjbis0ZmlCbFJGaVk2TFI2bFM0KzFWK3FkbTc0YUx1eGVaMm5UMi9MbUcrazNhNUx1eFh4Ym5nbzhRZFRrTWExdDdmdjNta3hMbkR4ejVCaGFXK1h1UkpONklSVmxNUWlzcTRnSUoxMk5ScWMxeDkvYkxmOUJvSkRMOC9GM0ZMc3JtMUtIZExKcy9BNERQbHY1bDBsaCtXemlieXhkTzg5b0hYMkpyNzJqU1dDcmFyazByc0hkMEtWVVM0dXFsVUZiL01BK1YycHduaG82K3IrWDFmTHk5VUNoVnhNUWw0T1BsZXQrdWF5cldOamFvemMzNWM5MDZBbXJYeHN2WE45OXhvOUhJcWFOSGNYVjNwMXBBd0QxZFM1ZWRqVjZ2enpmV29Vc1hnbzhlNWUrLy9xSkw3OTRGenJIU2FNalVhZ2s1ZnJ6SWRkY3NYVnFtT0Y0WU81WmEvMG1vQkI4N3hvMjRPQ3dzL3QycEZuNytQSEV4TVRSdTJSSWJXOXN5WGVOaEpra0lJWVFRUWdnaGhCQVBISlZLU2UyYXZ0U3UrZTl1aVp1M1VnbS9Fa05FWkJ3UlYyT0p1QnJIMWVoclpQOW54d1NBVHFmbjB1Vm9MbDJPempkdVkyMkZuNDhIWHU3T2VMazc0L0hQbjU3dUxyZzQyVW5QaVJLRWhsMmhZYjJ5UFRWN043ejlhL0pJajRIcy9tTVY1MDRkdnVza3hJV1FZOWpZT2VEaDdjK0pBenRMblAvRTBORUZraEFsT2ZMM0ZnQ2F0dTJFdGExOW1XUE16RWpIVW1PZGIyemNzOTN5M3UveXhEUDBHRFNpMU91Rm5UbkJkN1Blelh2OTN4dnl0OWNlT21ZU2pWcy9XdXhhbGVuRy9yMjQ4L041bTBLaHdGSmpqYk9iSjlWcTFhZFJ5NDVVcjkyZ1hLNFhjblF2dXV3c29pSXVVSzlKNjNKWnM2cTdlaW1VUlo5T1JxL1AvZmY2OC9kR2wzaE83NmRmNU5HZVQ1WmJERUgxNjNFMjdQSkRrWVJRS3BVOC9jSUx6SnMyalJVLy9zanJreWV6WXZGaWdvOGRLekQzblZHamlsMXIxcmZmRm50ODFVOC9GYm91d0w0ZE85aTNZMGVoYTZZbUp4ZWJhSGp2MDA4TGpPM2Vzb1Y5TzNZVWVrenpuL0pRUnFPUjB5ZE9ZR2xsUmYwbVRmTEdqK3pmejZralI2aFZ0NjRrSWNwQWtoQkNDQ0dFRUVJSUlSNEtqZzYyTkc5Y2grYU42K1NOR1F3R1lxNGxjUGxxSEpjajR3aS9Hc1BseURoaTRoSXdHZ3UyVUV4TDF4SjY0VEtoRnk0WE9LWlNLZkZ3YzhiVHpRVXZENmZjQklXYkMxNGV6bmk0T1dOalhiYWIwdytpcU9qcitQdjVsanl4R0F0blRpRDVaa0tKODNKME90VG1GcHc1Y1lBekp3NFVPOWZlMFlXWEo4N09ONVo0STQ1cjBWZG8wU0gzQnZUdG0rZ2JmbG5JbmkxcmVXdjZRcno4YXR6bFI1RkxtNUhHOGYwN1VDZ1VkT3d4c016blg3MFV5cUxaaytnNStIbmFkdWxUNkp5RE96ZlQ1WWxuVUtuTlM3WG0zMytzTG5NY0R3dGJlMGZNTFhML0h1Zms2TWhJU3lYNjhrV2lMMTlrMzEvcnFWYXJIZ05Idm82bjc3MTlYenphY3hCWHcvL2YzbjNITlhXMmJ3Qy9Rc0tXdlplSTRNSUJLb29MVkJ5NDk2eTJ0YmJWMnY2NmJlMnkrKzF1N1hocmExOXI3ZEJhOTk2b0RCRVZFSEdoQ01xZVlRVVNJQ0g1L1JHSVJNSlNJbGF2N3orYWM1NXp6bk1BYVQvbk9zOTlKNkh6SFpZQTB6ZVp0QndybDg1b2R0eno3MzBIVDUrN0R4MlRFcy9peng4K1JvMUNnVEhURnpZWjlPVm0zRVJzMUJFSVJTSzRlZnJjOWJYcjYramhqc3lzL0RZOTUvM015dG9hMHg5NUJCdlhya1Z5VWhMNkR4Nk1qcDNWUDl2Ung0K2pyTFFVb1ZPbnRtaDFZRzVXRmxLdlhkTjh6a3hMUS9UeDR3Q0FZYU5IdzIvQUFOUW9GTWpMeVdtdzZnSUF4QVVGRUFnRXNMVzMxMnh6Y0hiV0JCeUpjWEhZOE1zdmVPZkxMMkZoYWRub1BJeHFWelEwTmFaTzhwVXJLQmFMTVd6VUtCZ2FHZ0pRL3o5RDhwVXJzSE53Z0pPcmE3UG5vRnNZUWhBUkVSRVJFZEZEeThEQUFCNnVqdkJ3ZFVUd1lEL045c3FxYXFSbjVpRTFQUnMzMG5LUWtxYitzNmlrck5GektSUktaR1lYSURPN1FPZCtDM016dURqYndjWEpEcTZPZG5Dd3Q0R3R0UVZzclMxZ1kyMEpHeHNMbUprWVA5RGxudEt6OHpFNnBOOWRuVU9jbjRQaXdyd1dqeS9JeVd4MmpFTGVjRFhNdVZQcUIyUzlBb1pxYmMrOG1ReGpFMU80ZUhqcFBOZnlSOGZDd2NVZEs3NVkxK3gxVDRYdFJYVlZKZm9NRElLemU2ZG14OWRYVmxLRTM3Ly9DSlV5S2E1ZWlNWGdVWk1hL093WW01aWlRbEtLdUpOaENCd3h2dGx6NW1hbDRlcUZXQmdhR1VOZVhkV3ErVHdNcGk1YzFtRDFoemcvRzFjU3ppRHE4RTdjVEw2TTc5NTdBZk9XTEc5MmxVaFRRbWMrZm5jVDFUTURBeUVjWE53YjNWOWFWSWpxcWtvSUJIZTNNa3lsVXVIb3pnMDR2T05QbUppWlkvRXJIOEs3aDErajQyOWV1NFN3WFgvRHhOUU1pMTU2SHo2Ky9uZDEvZHQxZEhmRHNST1gydlNjOTdzK0FRRnc4ZkNBZzVNVEFLQmJyMTRvRm91eGIrdFdEQXdLMHZTTDJMUnVIVHA1ZTJQUThPRTZ6NU42N1JwMmJkcWsrWHp0MGlWY3U2VCtXdjdudi8rRnlNc0xlelp2eHBtb0tEejcrdXR3Y2IvMTg2VlVLdkhURjE4Z0p5c0xyNzcvUG16czdCcWMvK3JGaTdDeHM5TUtGekxUMHZEREo1L29uTS90cXpmR1Q1K09FZVBHYVcwN2RlSUVBR0RJeUpHYWJjbFhycUJDSW9HOW8yT0RGUnI1dWJrTnRuWHYxUXYydFYrN2h4MURDQ0lpSWlJaUlxTGJtQmdiYVpwZjExY21xVUIyYmlHeTg4VEl5aTFFYmw0aHNuT0xrSk5maVB6Q0VwMnJKK3BJS3FTUXBFaHhMU1dqMFRIR1JvYXdzYmFBamJVRmJLMHRhME1LUzFoYlc4RE8yaEkyVnJmMm1acTI3TTMyKzBsV1RpSGMzZHJtN2RINjVYM0tTb3BnYVcycmM5eTVVOGVoVXFuUWIwaUl6djI2U3UwQVFIeTArbUZTdDk3OU5kdHFhaFRJU0wwRzd4NTk3am9zcXE2cVJQaUJiUUNBTWRNV3RPcllTcGtVYTc5OEMyWEZZamk1ZWVLUlpXL29uSSs3VjFla1hEbVB5RU03V2hSQ1JCeFFyNEp3N2RnWmFkZXZ0R3BPRHlzN1IxY01HenNOZzBJbVl1L2YvMFBVNFozWStOTm5NREV6Ui9jK0E5cDdlbnBoYkdMYVpNajIzYnYvaDR3YjEyQnQ1NERQWDIrK1VhK2tyRmd6YmtEUVdJUk1ub2VDbkV4c1diY0txVWtYQUFBK1BmeVJsQmlMcEVUZFpYdVVOUXBFaCsyRnZMb0szZjBHNE9xRk9GeTlvTjB2WU9MY0oxdDZpenE1dTdraUs2ZjVWVmdQR29mYkhxSkhoWVZCcFZJaGFOUW96Ylp6cDA4RFFLTWhSR0J3TUFLR0RBRUFySHpoQlF3UERjWG9pUk1CQUtMYVZRYWpKMDNDeGZoNC9Qbnp6M2p4blhkZ2JHSUNBSWc0ZkJqcE4yNWd5cng1T2dNSXBWS0pwQXNYR20yUVBmdnh4K0ZadTRJaktpd01NUkVSV1A3QkI1cjlYNzMzWG9OanhQbjVtc2JXZGc2M3ltL0ZScXRYMWFXbHBDQXRKVVhybUt5ME5HU2xwV2x0czdDMFpBaFJpeUVFRVJFUkVSRVJVUXRaV3BqRDBzSWMzYnQ0TnRnblY5UWdMMThkU0dUbkZpRW5yeERaZVlYSXlTdENkazRCcEpYTnYxbGVWUzFIYm40UmN2T0xtaDFyWW13RVd4dExXRnRad05yU0hHYW1KakEzTTRhNXFTbE1USTFoYm1vQ3M5clBacWJHTURNMWdhbFo3WFpURTVpYUdOM3pIaFlWVWhrc0xEcTA2VGtUejBiaTc1Ky9RRkRvZElSTW5nY1RVKzI2M3YvODhoVnFhaFNOaGhDNnBDUWxJajliSFJiVkwyT1VucElFZVhVVlNvdkUyTHoyRzYxalppeDZIaUtSWVl1dmNXTGZGbFJJU2lFU0diYXFmSSs4dWdxL3JYb1AyZW1wc0xTeHc1T3ZmdFJvZVpvZS9nT1JtcFNJM015YnVIWXhIbDE3TmI0S1JWSmFqUGlUNnI0WFBmc05aZ2pSU2lLUklhWTkraXhxRkhLY09yWVAvL3p5TmQ3OGVqMk1qRTJhUFZaWlV3TURvZkFlelBMdTFKK25PRDhiUjNadXdLekZMelg0dVJjWDVNRFV2QU1zclcxYnRCSkpXVk9qR1NjcExjYU5xeGV4NXJNVm12NFBBSEFoTnFyRjgwdzZmeFpKNTg4MjJINjNJWVNsaFFVcUttUjNkWTUvZzZyS1NwU1ZsR2crbTVpWmFWWVlsSmFVNEhSRUJIcjE3ZHVxaCt0Q29SRENlai9qUXFFUVJzYkdxSlRKVUZGZXJ0aytmdVpNNUdWblF5NlhRNkZRb0NBdkQ0ZDM3MGJmd0VENER4aWdHV3RtYnE0SlhxOGtKcUpjSWtIWG5qMTFYdHZLeGdZT3pzN3E0enFvLy90VDk3a3hSL2J1YmZCU1FVbFJFUzdHeDhPclN4YzhzM3k1MXI0VlM1ZWliMkFnNWkxdVBuUjdXREdFSUNJaUlpSWlJbW9EaGlJaDNGMGRkRFl0VmFsVWtKUkxOYXNvc3ZQRUtDb3VSVkdKQkVVbEVoU1hsS0c0V0lJS1dXV0xyMWRaVmEwK1grNmR2NWxyYW1vRU14TVRtTmNHRkdhMUFZV1ppVEVNRFlVUUNrVVFDZzBnRWdraE5EQlEvMTBvaElIUUFDS1JDRUtoQUNJRFllMERKb0Y2bTBHOThTSURDQTJFNnM5Q0lTcWtsVEF6dmJ2ZUdLT256SWRNVnFINVhGcFVDSlZTaVdON051SE1pUU9ZTkg4SkFvTEdhUGFyb0lLQlFlTVBlQ2ZOZnhxbXB0cU5uU05xVnlqYzdtcnRXOWc1R2FuSXlValYyamQxNGJJV2h4Q2xSWVU0c1g5TGk4YldWMVVwdzdxdlZ5SWxLUkhtRmxaWStzYm5zSFZvL0dHYWpaMGpldlliakl0eDBZZzh1TDNKRU9Ma2tWMVFLT1RvMnFzZjdCeGRXajIzMXFwUktCQjNNZ3lKWnlLUWxaWUNhWGtaREkyTjRkNnBDNGFQbjRrZS9vRU5qcW5mRkx1NzMwQ0U3ZHFJODJjaVVGSlVBRE56QzNUckhZQUpjeGJEeXRhK3diR0FlZ1ZKK1A0dFNEd2JCWEYrRG9SQ0lUeTcrQ0oweHFOdGRsOFQ1ejJOYzZlT1ExSmFoTE1SaHpCMHpGU2Q4M2R5ODhUT1AxZmpadklsMUNnVVdpdDdibS8rdmZHbnp4QWZmUXlPcmg1NC9mTmZkVjYzdExnUUg3KzRBQ3FWQ290ZitWQ3JvWFdOUW9HVFIzY2pQanBNRTY0NU9MdWo3NUNSR0RaMldvT2YyNWJNTStiWWZzUkdIb0dGbGEzV3cvMFNjVDZrNVJMNCtLckxKalhYa0h6NW8yTmhaV09QbGQ5djFKcXZqNjgvUmt5Y2c1OC9mUTBCUVdNd2I4bHJPby9mdlBZYm5Bay9pT1dmL1EvT2JnM0Q0ZnBqN3BhWnFTbWtzZ2UvVE5tMXk1ZnhWNzFtMGdPR0RzV3N4eDREQUJ6ZHV4ZHl1UndoRXlhMHliVitXYldxd2VvQkFEaTJmNy9XNTNPblQydFdXd0RBNng5OUJEdEhSd0JBVEVRRUFFQmFYcTRaMDdsYk44M1lZckVZdWRuWkFJQUtpUVFBTko5MXljdk9Sc0taTXczbmRPQUFsRXFscGdRVnRRNURDQ0lpSWlJaUlpSTlFd2dFVGE2aXFGTlZMVWR4aVFURkpSSVVsWlRWaGhSbEtDbVJRRnhTaHVMU1cvdGtzdXE3bnBkTVZnMlpyQnJpNHNaN1hiUWxvZEFBWnJldFZHaXR3SkhhRDcrQ1FxZWpWLzhoT0xEbE41dzdkUnliZnZrU0NhZFA0TWxYUDRaQUlJQ3lwcWJKdDlGSFRKaXQ5YmtnTnhPWHo4WG9ISHNoOWlUc25kM3d4cGUvYWJiOStORXJ5TGh4clVWdnZOZlorZWRxVkZlMVBIQUMxQ1duMW4yekVwazNrbUZoWllPblgvOFVUcTRkbXp4R3BRS0N4ODNFeGJob0pDV2VSVUZ1Smh5Y0c5YnlsMWRYNGRTeGZRRFU0eXZyaFR6NnNtSDFwMGc4R3dsQVhkN0h3dG9Xa3BJaVhMK2NnT3VYRXpEbnFWY3djUGc0bmNkS3l5WDQ3d2N2SWpjckRWWTI5akEwTkVKNVdRbmlUaDVGU2xJaVh2bjRKNWgxc05BNlJweWZneldmclVCUlFTNEF3TlNzQTR5TVRYRHRRaHhTTHAvSHdPR2hiWEpmSnFabThPMDdDUEhSeDNBcC9wUldDRkZIVWxLRTdiLy9GMVV5S1RwWVdhTzh0RVRIbVc0WkVEd1c4ZEhIa0orZGdaeU1WSjByWityS2psbloyS083MzBETjl2S3lFcXo5Nm0xazNrZ0dBRmhZMlVLcHJFRlcyblZrcFYzSHhkaVRXUHJHNXpBME1tN1ZQTWZPZUJTSlo2TVF2bjhMZWdjTVJVZnY3Z0NBdEpRa0FJQlh0OTR0K0dycEpoU0o4TlJyLzJsMlhMbWtGT2RQaDhPamM3ZEdBNGkyWkdwbUNtbWxEQ05udktqM2E5VzNhTzU0UEQ1WDk3OEZmZWpZdVRNVzF2Wk1xQjlHQUVCS2t2cjcrOTNISHpjNDd2YWdvTTdudDUyampyU2lBa0dqUnNIa3RtQmFKcFdpWENKcFVBYXFQa3RyYXdCQXhzMmJtdDRTZTdmY0NuWVhQZmNjTEt5c0FBRGIvdnl6d2ZHcjZwVmpxaytsVW1IN2hnMFFDQVR3OFBKQ2VxbzZiSmFVbHVKc1ZCUmNQVHpnNjlkNFh4SnFIRU1JSWlJaUlpSWlvdnVFc1pFaG5CMXQ0ZXlvdTc5QmZaV1ZWYldyS01vaHFaQ2lRbG9KcVV5R0Nsa2xwQlZWa0ZaV1FpcXRSSVdzc25aZkphVFNxdG8vS3lHdHJHcXloOFg5cmtKU2lxeTBGSFR0MVE4MjlrNTRaTmtiR0R4cUVuYjgvbDkwN3pNQUFvRUE4bXIxUGVwNndOcVlnMXZXUTZWU3djM1RCMWxwMXpYYmN6SlNrWmVWaHBESjg3VEdGK1Jrd043UnBjVTlJaExQUk9KQ2JCUXNyVzFSVnRKODJhMDYzNy8vQWtyRStiQnpkTVdTRlovQXpyRWx2VFZVNk55OU45eTl1aUR6UmpJaUQrM0FqTWVmYnpBcU51b0lLaVNsY0hMdGlHNTlBbkQrZEhpTDUzV241UEpxREJrOUdVTkdUZFkwNVphV2wrSDM3ejlDeXBYejJQZlByK2cvZERTRW9vYVByZzV1K3gxT2JoM3g1dGUvdzg3UkJVcWxFbEdIZDJMM2hwOVJJczdIaWYxYk1HSE9yYklvTlFvRmZ2L3VBeFFWNU1MSzFoN3psaXlIajI5ZkNBUUNGQlhtWWV1NmJ6VWhURnZ3OE9xSytPaGp5TW00b1hOLytNRnRjTzNZR1F1ZmV3c2RMSzFSSVNsdDhudyt2bjFoYmVlQUVuRUJ6cDA2b1RPRWlJOVdsOUlhT0R4VVUyWk5xVlRpOSs4K1JPYU5aTGg3ZGNHOEphOXB2dFkzcmw3RUh6OThqSnZKbDNGZ3kyK1lzdUNaVnMzVDBNZ1ljNTU2R1Q5LytqbzIvZklsWHZuNEo0Z01qWEExVVYwR3lidDdId0JBV2JFWXV6ZXVRZitobzNTdWJtbUoyTWdqaUkwODB1aitqTlNyamZaMjBZZEZjNXZ2cjlKVzF2OXo0SjVkcTQ2VnRUVjY5OU85YWlwa3dnUlV5aHFXcE5xemVUUGNQRDNSTDdEcDczRnBjVEVBNEV4VUZFNGNQSWpSa3laaFZHMXZpRHI3dG01RjVOR2plUDZ0dCtEV3NlbWc5ZERPblpxL2Y3NW1EU1JsWmZqNE5lMVZNL01XTDBZbkh4OEFRUGpodzRnSkQ4ZUsvOXdLdVQ1NzZ5M04zK05PbmNMTjY5Y1JOSG8wS21VeVRRaGhZV1dGaFV1WHdzVFU5Szc3QVQyc0dFSVFFUkVSRVJFUi9RdVptQmpEMWRrWXJzNjZTODgwUjZsU29iS3FHaFZTbVRxVWtGWkJXbGxWRzF6SUlKY3JJSmZYUUs1UW9GcXVnRUt1Z0VKUmcycUZBbks1WEwxUHJvQzhwZ1pRcVZDalZFS2xVai80VktsVVVDcFZVTlZ0VjZxZ1ZLbHdMU1VEVXBrVWxoWVd6VSt3R1hzM3JjWFppRU53OWZUR3lBbXo0VGRvQkx5NjlzSkxINjNXUENTU1ZhanJoNXVZbVRkMUtvMzBsS3M0ZnlaQ1U1S29mZ2hSOTVDNjM5QmJ6VmhMaXdwUkxpbUZkNCtXdlJsYlZpekd0dlhmQXdCbUxIb0I2Nzk5djBYSEFlb3lOOTQ5L1BEby83Mk5EcGJXTFQ0T0FJYVBtNGtOUDMyRzJNZ2pHRC9yQ1ppYTMrckxvVktwRUhGZ093QWdhTnlNRmo5ZysrdkhUL0RYajUrMGFoNzF6WDM2MVFiM1lkYkJFbE1lV1lwVks1K3REWm11YTk2d3IwOWthSWduWC8xWTAvL0R3TUFBd2VObTRFckNHU1JmaXNlVmhOTmFJY1M1VThlUm5aNEtBNkVRVHkzL1dPc2h2cTI5RXhhLy9BRld2Zk1zOHJMVDcvaCs2ak92dmErS2N0MHJqS29xWlhqOGhYYzEzd2R6QzZzbXp5Y1FDQkF3YkF5Tzd0cUk4NmNqdE80TkFQS3kwcENkbGdLQlFLQzFldVI4ekFuY3VIWVJGbGEyV0xyaWM2M3Z1MWUzWHBqKzJIUDQ0NGVQRUhOOFB5Yk1mYkpCV2FibTV1bmR3dytEUms3QXFXUDdjSERyNzVndzkwbGNTVGdEc3c0VzZGeTdFaUl2T3gwSk1TZHdNL2tTWHZ0c2JhUDlTNXJpN041Sk84QlFxWEFtNGhBcUpLWHc4ZldEUitlR1B5UDFKWjAvMjZCODJwMlFTV1V3TXpHOXA2c1MyaU9FYUVwZGMrbmI3ZG04R1k3T3poaFdyMWwxZmVkT24wWmtXSmltOUpKS3BjTEFvQ0RZT1RnZ095TkRNMDRtbFNMNitIRjA3TndaQW9GQWExOTlyaDRlU0RoekJzbFhyc0RNM0J6U2lzWlhiM1d3dE5RMHRGYVhFUlRxYkhBTnFGZFkyRHM1SVhUcVZPemF0RWxyWDA5Ly8wYXZRYzFqQ0VGRVJFUkVSRVQwRURJUUNHQm1ZZ3d6RTJPZytZVVhiV0xlMHZjaGxjbmFKSVFZTTIwQmhFSWh6a1lleG9hZlBzT1JYUnN3WnRwQzlCMDhVak5HVXFwKzY3YWxEKzNybXQrT25mNG80azRlMVd5WGxwY2hOdklJT25YdGlRNFdWbENwVkJBSUJFaE5TZ1FBZE9yaTI2THpSNGZ0UVlXa0ZIMkhoS0JYZjkwUDgrcmtaYVZoKy9vZk5KK0hUNWlGaVhPZnVxTm00bjZCdzdIM243VW9MU3BFekluOUdEbHhqbWJmbFlUVEtNak5oTG1GRlFLR3Rield1WVdWRFl5TW0zNmdYRjBsMDN3UGJ0Zlk5NlQrOXRKaTNmMU9CZ2FITm1oQURnRGQrd1FnK1ZJOHhQazVXdHZyVm5iNDloMmtjeFdCeU5BSUE0SkRzWGZULzNUZlNDdlYxQ2dBQUVLaDdzZHUvb0hEdFFLQmxnZ0lHb3VqdXpaQ25KK05qTlNyOE9oOHErWjkzU3FJcnIzNnc4YitWZ21idUpOaEFJREJveWJxdkY1ZGo1RHFxa3BrM2J3T1Q1OGVyWjdueExsUDRkSzVHSVFmMkFxaFNBUkphVEVHQkkzVk5MRHUwck12ZWdjTXc0WFlLT3o5KzMrWStjUUxyYnJ2Q1hNV3c4WERTeE5DWktlbFlPZGZxeldyTWdhUG1neS9nY0ZObnFPTHJ6K1VLbVdycnF1TFZDYURtV25MVjFYUkxabHBhU2d1TE1TZzRHREVSRVFnTUNnSW9WT240b3QzM29HNG9LREIrTFNVRkowbG4rcDh2bVlOU291TDRlRHNqTUNnSUsxU1RMZGIrKzIzRGJhdHFDMDNkYnN1UFhwZzBiUFB3dERJU0d2N2hmajRCcVdwYnRmYWNsUVBHNFlRUkVSRVJFUkVSSFJQbUp1WlFpSXBoM050UTlHN1lldmdqRm1MWDhMb3FRdHdjTnQ2eEVVZHhibFR4N1ZDaU1KOGRmTlJHN3VXWGE5WC84RW95TWxBcDY0OXRVS0lzTjEvbzdxcUVrR2gwN0h1bTNkaGJHS0doYys5aWFzWDR3QUFuV3RMenpTbi83RFJPSDg2QXJPZWFMeW1mS1cwQW1HNy8wYkV3ZTJhaDlrQU1IbitraFpkUXhjRG9SRER4azdEdmsxcmNmTEliZ3dmUDBzVFpvVHYzd29BR0J3eUVTSkRvNlpPbzJYcXdtWHdIelNpeVRFSk1TZWFYQzJSZVNNWmx4TmlrSk4rQStMOGJJanpjMUJWZWF2VVM0MUNvZk00QnhjUG5kczdXTmtBUUlOK0c1azMxU3RhT2pmUnA2Q3hadFozb2tSYzBPUTVYVDE5V24xT2V5ZFhkT3JhRXpldlhVSkNiUjhFUVAxRytibmFFR0pRaUhhL2xNd2Ixd0FBcDhMMklpNHFyTW56NndxTFdqSlBFek56ekh6OGVmejI3ZnNJMi8wM0FDQndoSGE1b2lrTGxpSXA4U3hpanUvRHdCSGo0T0hWdGRuejFnbVpQQThLaFJ3WFkwOGk1c1IrWEUyTWhVQWdRRkRvZEtTbkpHSGo2cytnVkNqUWQwaElnMk92WDA1QTVLRWR1SHd1Qms4dWIveUJka3VWU1NRd04yLzlTbzRIUlZSWTB6OUQrYm01T3NkMDc5VUx3V1BHWU1LTUdSQ0tSSnBHMG9DNmQ0T2k5dDk1WWx3Y2poODRnRW16WjhPN1htTnBjVUVCL2xxekJvTkhqTURBWWNNMDI0ZUhobUxROE9FNEh4dXJjejdPcnE1NDVmMzNrWldXQm85T25RQUE2My84RWNhbXBwaS8rTlpxb3EvZWUwL3pkNEZBQUFkbjV3Ym5jblYzeCtRNWN4cHNyOVBTY2xRUE00WVFSRVJFUkVSRVJIUlB1TG5ZSXpNckcxMjhHNzZOZnFlczdSd3diOGxyQ0I0M0V4MXVLeGVUVmZ2dzJhbUZUV3M3ZXZmQWxJWEx0TGFWaUFzUWRYZ1hYRDI5MGJQdklGeU9QNFc0azJGWXRmSTVWTW1rc0xGM2dsdW5sajFVZG5CMng3UHZmS1d6Skkyc29od1JoN1lqOHRBT1ZFb3JZR0JnZ0VFakp5RG0rUDRXbmJzNWcwWk93SkVkZjZGRW5JOExaeVBoRnpnY21UZTYvMGJrQUFBWWxFbEVRVlNTa1pLVUNLRkloS0ZqcHJUSmRWcENJYS9HeHA4L1IrSVpkV05xUXlOajJEdTV3Y2UzTCt5ZFhCQitZRnVUeHd0cjM3SnY2WFpwYlZta3Bzb2V0V1dkOXh2WExnSUFPdFpiclZDZnJsVWNMVEVnYUN4dVhydUU4NmZETVduZTB4QUlCRWhMdm95aXdqeFlXTm5BdCs4Z3JmRlNxYm9jbVRwZzBMMGlwWTVDM3JEUmZVdm4yYlAvRVBnTkRNYjVNeEd3ZDNaRHA2NDl0ZmJiMkRzaEtIUTZqdTNaaEoxLy9Jai9lL2ZiSnIvZUtwVUt1WmszY2VQYVJTUmZQSWRyRitOUVZTbURnVkFJLzhFak1XcnlQRmpaMkdQTHVsVkl1MzRGZi8veUpXd2RYZURwMHdQaS9HeWNPM1VDOGRGaHlNL09nRUFnZ0hjUFB5aHJhbHAwTDAzSnpNcUdtMHZiaFZYL05uczJiMjV5ZjFaYW1xYmNVbjBXbHBid0d6QkE1ekdPTGk0QTFMMGlZc0xEMGRYWEYwR2p0VmRrUlI0OUNwRkloQkhqeHNIYXhrWnJuN0dKU2FQekVSa2FJajRtQmxGaFlYamwzWGRoYVdPRDRxSWk5QjgwU0N0b1dQVGNjNXA1Tk1iTzBiSFJVbE5BOCtXb2lDRUVFUkVSRVJFUkVkMGpIVjBka1o2WmRWZm4rUHoxeGMwUHFsVldMQVlBUkIvZHJiV3lRWmVCdzhkaDVNUTVzSzFYemdaUWh4eGRlL1hEcUNueklUSTB3dnhuVnNEWnd3djcvL2tWS3BVS2dTTmIxNlRXd2twMzdhdDFxOTdGamF2cWg5ZmRlZ2RnOGlOTDRPamkwV1loaEtsWkJ3d0lEc1hKSTdzUWVXZ0gvQUtISStxd3VxbHIzOEVqRzUyWFBoelk4aHNTejBTaWc2VTE1aTE5RFYxNzlkZXN6RkNwVk0yR0VLMWxJQlNpcGtZQmVYVlZvMk9hMnRjYTR2d2NYTDkwRGdBYVhTbHlwNEdIWCtCdzdQeHpOVXJFQlVoTHZveE9YWHRxU2pFRkJJMXRVUDdKMk5nVU1tazU1ajc5S2dZRWg3YjZlcTJaWjkzYjdPSzhiS1NuWEVWSGIrMEFKbVRTWEp3K2NRQlpONjhqT3kybHllQXVPejBGMzY1OERpcVZDZ0RnNHRFWi9ZYU1STDhobzJCcFk0ZjQ2R1A0NVlzM0laV1VZZnpzSjNCc3p5Yjg4Y05Ic0xLeFEzcktWUURxNEhIcXdtWHdDeHdPUyt1MitkbE96OHhDUjllN1g4WDFiOVZVV2FFVlM1ZWliMkFnNWkxdStlL24raExqNGxCZFZZV0N2RHdjMjc4ZkE0WU5nNFdsSmM2ZFBvMzRtQmlNbWppeFFRQnhPNlZTQ2FWU3UreldvT0JneElTSDQ0K2Zma0xRbURHb1VTamcxYVdMMXBnZWZWcTJrbzN1RGtNSUlpSWlJaUlpSXJvblBOeWRFSnVvdTlGb1N4WGtaTGI2bUxLU0lxQ2txTWt4NVdVbGplNTcvTVYzdFVvVmpaZ3dHN0dSUjVDZm5ZNGhveWEzZWo2NnpGNzhNdlp1K2g5R1Raa0hUeDkxajRtV3ZMMHRLUzNDNnY4c2gvK2dFUWlkOFZpVFk0UEhUVWYwMGQyNG1Yd1pONU12NC95WmlOcnRNKy8rQmxyaDNLbmpBSUNSRStlZ2V4L3RONlRMU3NSdGZqMWJCMmZrWmFXcHl4T05uS0J6VEYzSnBydWhWQ3F4ZGQxM1VDcVZjT3ZrbzkxTXVRMlltSnFoZDhCUXhFY2Z3N21ZRS9EdzdvYUUwK0VRQ0FRTlNpQUJnSU9MRzlKVHJpSTM4MmFienVOMjF5OG40Rko4Tkl5TVRWQmRWWWt0djM2RGx6NzZVU3NVTVRFenh5UExWc0RCeGFOQjBIYzdOMDhmVEppekdNYW1adWplWndCc0haeWhrRmNqNFhRNGp1M1poUHpzRERpNWRzVGlseitFbmFNTEVzOUVJaXZ0T2d5TmpERnAvdE00dE8wUG1KaWFZZGpZYVcyNndpVTlJeE1CZlhTWEFuc1FaYVdyRzdWWFY3Vk5RTmVVb05HajBTY2dBTkhIanlQaXlCRWMzYnNYWFh4OWNlM1NKWGgzNzQ1UkV5YzJlNDQzbHkxcnNNM0d6ZzRMbm40YTYxZXZ4dFkvL29DUnNURjgvZnowY1F2VURJWVFSRVJFUkVSRVJIUlArSGJ0aE44MkhiNnJjM3oxWi9QSFMwcUw4ZDE3ejZORW5JOEpjeFlqWlBLOHU3cm03YjBTNHFPUElTOHJEWDBHQk1IV29XSDk4RHZoNk9xQnhhOTgyT3JqS2lSbEtNakp4T25qKzVzTklld2NYZEd6MzJCY2pJdkdwalZmUUY1ZEJSOWZmN2gyYkx2eVdDMVJJVkdYUjlKVjd1ZHN4TjM5Zk9qU3BXZGY1R1dsSVNIbUJFSm5QdFpnMVVkcGNTSGlvbzdjMVRVcVpWSnMrdVZMSkYrS2g3R0pLZVl2ZmIxTkg0RFhHUkE4RnZIUngzRGhiQ1I2K0ErRXRMd01Qcjcrc0hkeWJUQzJ1OTlBcEtkY1JXelVVWVJNbnRkb09TcUZRZzZSeVBDTzVsTlZLY09XWDFjQkFCNVo5Z1lpRDI1SFNsSWlqdS9kak5GVEg5RWEyNjEzUUl2UE8zTFNYS2hVS3FSZHY0THcvVnNSSDMwTU1tazV6RHBZWXRxanoyTElxTW5JU3J1T2I5NVpodElpZFE4T2V5ZFhqSmd3Ry9LcUtoemEvZ2Zpb280aUlHak1IZDJYTG9tWEx1UHhXVTAzd1g1UW5EdDlHbHYvL0JNMmRuWTRIeHNMYXpzN2pKNDRFVWJHK212TWJXVnRqZkhUcDhPemMyZHNXcmNPU1JjdUFBQ2s1ZVc0R0IrUDN2MXZyWmpTWldHOVp0UHV0VDBnQU1EZXlRbjJEZzdJeThtQlFpN0h2bTNiTUNJMEZIWU9EbnE3RjJxSUlRUVJFUkVSRVJFUjNSUHVMZzVRS3VUSXlzNkJtMnZUTmJqdlZFRk9Kbjc5WmlWS3hQa0FnSVBiZmtmbXpXUU1IVDBGM2ozdS9nM1lDa2twOXY3OVB3aUZJb3lmODBTRC9kN2QrOEM2aFkydzIwSnhZUjRBdFBpYXc4ZlB3c1c0YUJUbVpkZCt2cmVySUFEQTN0a05lVmxwaURpNEhWMTc5NGVOdlJOcWFoUTRFMzVRMHlpN0xRMGRNd1V4eC9haFVpYkYvNzU0Qy9PV3ZxNEpYakpTcjJMVG1pOGhhT0xoWmxQeXN6Tnc2ZHdwUkI3YWdiSmlNVXpOTzJEeHl4L0MyYjFURzk3QkxUNitmV0Z0NTRBU2NRR2lqKzRHb083M29jdVEwVk53OHNodVZFaEs4Zk9uS3pCejBmUHc3T0lMZ1VBQWxVcUZqTlJyaURxOEExN2RlbU53U1BOdm11dXk4NDhmSWM3UFFRKy9nZWpWZndpY1hEdmk2N2VXNHVqT0RmQWJHQXdIRi9kV24xT2hrR1A3K3U5eE9UNEc1WkpTQU9xUWJ2eWNKekFnYUN6azFkWFk4L2N2aUQ2NkJ5SkRReXg2NlFOcyt1VkxaS2VsQUFCR1RKeU51Sk5Ic1czOTkrb2VGVjE4NytqZTZzdk15b1pLcVhnb2VrSmNpSS9IcG5YcjRPTHVqcVd2dm9yVEVSRTR1SE1uWXNMRDRkMnRHK3djSEdCaWFncVJTQVNoU0FTUlNJUnA4K2REb1ZEZ3hLRkRxRkVvb0ZBb1VLTlFvS2FtQmw1ZHVxQ3JyeThNREF4UW1LLyt2VncvVEpETDVVaFBUVVh5bFN0SWpJdURPRDhmWnVibW1MNWdBUXlOakJCKzhDQTJybDBMbXgwN01IenNXQVFNSFFwRHc0YWhXZTkrL2JRKzUyWm5JeVk4SEdkUG5vU3lwZ1loNDhkRFhGaUlNNUdST0JNWkNVOXZiM1QxOVlXWGp3OGNYVnhnWWRWNHp4aTZld3doaUlpSWlJaUlpT2llRUFnRTZOZW5LK0lTRXRzOGhKQlhWeUhpNEhZYzNiVVI4dW9xOU93M0dINkJ3eEYrWUNzU3owUWk4VXdrbk4wOE1XVE1GUFFmT2xwbmMram1xRlFxYlBsMUZTU2xSUmd4Y1RZY25CcytZRjMyOWxkdGNUdHE5ZDZrVnlxVk90OEN6c200QVFBNjU2S0xWN2RlOE9qY0RSbXBWK0hnNG83dWZnUGJacTZ0TUdiYUF2ejE0eWZJeTA3SEo2ODhCaXRiQjBqTHl5Q3Zyc0xjSmN1eGFjMlhiWG85QjJkM3pGajBBcmI4K2cyeTAxUHh6ZHZQd01MS0JpcVZDdVZsSlhCd2RrZm9qTWV3ODgvVlRaNW4xMTgvNGNDVzlRQUFoYUlhMG5LSlZpK0pIdjZCbVBINC84R21tWEpEZDBNZ0VDQmcyQmdjM2JVUlNlZlB3cXlESlhvRkROVTV0b09GRlI1N1lTVitXL1VlY2pKUzhkK1BYb2FKcVJsTXpTMVFJU2xGZFZVbEFLQnI3LzUzTkpmSWc5dHhOdkl3ekMyc01QdXBWd0FBRGk3dUdEVmxQZzV0L3dOYjEzMkxaOTc2c3RVclF0U3JNZ1NBUUlBaG95YkRmOUFJZUhYcmhVcHBCYUlPNzhTeFBmOUFKaTJIUitkdWVPU1pGWEJ3Y1llcFdRZVVGS2tmY0JzYUdlT0psei9BRHgrOGlGKy9mZ2NMbHIySjduNjZHeU8zVlB6NVJQVHIwMVV2cTF2dU4xNWR1c0RCMlJtTG4zOGVwbVptR0RGdUhIeTZkOGZKNDhkeDgvcDFKRis1QW9WY3J1blowUlNCUUlDZS92NUlPSHNXMi83OFU3UGQzZE1UaGZuNStHUDFhaFRrNVdsNk9UaTV1R0R5bkRrWU1IU29wdWwwdjhCQVhFcElRTmkrZmRqNTk5ODRIUm1KbDFhdTFKeHJ3TkNoQ0JneVJQTTU0dkJoeEVaSEl5OG5Cd0tCQU4xNjlrVG90R2x3OVZDWDBnb1pQeDdSSjA3Z1Fsd2MwbEpTTk1jOXMzeDVnMzRSMUhZWVFoQVJFUkVSRVJIUlBUTTRvQ2YyaGtWaHlvVFdOOHJWcFNBM0U3R1JSM0Q2K0g2VVMwcGhhR1NNaWZPZXdvZ0pzOVdoeDVBUVhMK2NnQlA3dCtCcVlpeTJyLzhCK3pldlErQ0k4UmcyWm1xckhoanYvK2RYWEl5TGhvdUhGOGJOV3RUcytMcWVEbmY2NE5MQXdBQ0dSc2FRVjFmaFNzSnA5T3czV0d1L3JLSWNjU2ZEQUFBdUhsNHRQbS93dUJuWXNQcFRCSStiMFM0UFZmMEhqWUNob1JHTzdkMk03UFFVbEplVndOMnJDMFpQZlFUZCt3eG84eEFDQUFZT0Q0V0RpeHVPNy8wSE42NWRRa1Y1R2F4dEhUQjh3aXlNbnZJSXJsNkliZllja3RKaUFNVUExTjhiVTNNTHVIYjBSdWR1dmRCMzhFaTRlbnEzK2J4MUNRZ2FpNk83TmtLcFZDSmcyT2dtU3lsNWQrK0Q1Wi84Z2hQN3R5QXA4U3hLeEFXUWxCVEIwdG9XSHY2QkNBZ2FneDUzRUVRbG5vbkVucjkvZ1VBZ3dMd2x5N1dhUDRkTW5vZHpNY2RSTGltRnJFSUNzdzZXT3M5UlZTa0RBSjJyVUtZLzloeG1MWDRKQmdZR1NFKzVpczFydjBGQ3pBbklxNnRnWVdXREdZdWV4K0NRU1pwVkhaTFNJcTBlRkU1dW5uajh4ZmV3L3R2M3NmYXJ0ekU0WkJKR1QzMEVWclozdHBMaGVNUkpUQmx6WjJITnYwMEhDd3U4K1BiYk1EUzZWWWJPdlZNbnpIMUNlK1dYU3FYU3JIWlFxVlF3TURDQXdNQUFCZ0tCK3M5NjMxZHpDd3NNQ2c0R0JBSjRkT3FrYVFiZHljY0hEczdPNk9UamcrNjllOFBCcWVIdlk0RkFnRjU5KzZLbnZ6OHVKU1Nndkt5c3dmNzZ2OGVzYkd3Z0VBZ3dldElrOUEwTWhMMmo5aW94WnpjM3pGaXdBTlBtejBkNmFpclNVbElnbDhzWlFPaVpRRkdSMm54c1JVUkVSRVJFUkVUVUJxcXI1WmoxMUx2NGZjMXEyTnZaTm4vQWJXUVY1VWhQVGNMMVN3bElTb3hGVGtZcUFFQW9GS0hmMEZFWU8zMWhvOEZDWGxZYWp1L2JqUGpvWTFEVzFNREF3QUM5QndRaGVOd01lUHIwMEJxNzdiZnZjT3JZUGswUGlxTzdOdUxnMXZVd05lK0FGOTc3WG1lWkdabTBITlZWbFRBMTZ3Q2hTSVRraStldzlxdTM0ZGJKQnk5LzFQQXQrK1dQam9WSVpJalBmdHZYNlAzKy90Mkh1QkFiQllGQUFCczdSd2pyeXBDb2dKS2lBc2lycXlBeU5NS0tMMzdWNnh2NFJIVXV4cDdFSC8vOUdNcWFHa3lldndUREo4eHFNQ1kvT3dNMjlvNHdORkwzRUpCVmxLT3FVZ29Uc3c0d01qYUJ2TG9LeC9ac1F0anV2OUhSdXp0ZWVQOTd6YkUxTlFxa0ppWGlVbndNTHNlZlFsRnR5VEZiZXljRWhVN0hvSkNKbXZNQ1FOVGhuZGo1NTJwMDZ1S0wvM3YzVzYxNTVHYWw0YmR2M29VNFB3Y0dRaUhHVEZ1SU1kTVd0T3ArQzhSaVBQSE0vMkhyMmc5aGFIaHYzK2NlT2VORkxKbzdIby9QSFhkUHIwdnFrS1V1WEtIR2ljdzd0eWpKNWtvSUlpSWlJaUlpSXJwbmpJd01NV0tJUHc0Zk80RkhaczlvMWJGNVdXbjQ2czBsV21WQUhGemMwVy9JS0FTT0dLLzFOcll1VG02ZW1MZmtOWXlkOFJpTzcva0haeU1PNGZ6cGNGeUlqY0tLTDM2Rm5XUEQ1cjRBRUhGd093NXVYUStSb1JFV3ZmaGVvM1h1QzNJeThmMzdMelRZN3RyeHp0K1FuN240UlJnWUdPRHFoVmpOdzlnNlFxRUlIcDI3WWVMY0p4bEEwRDFqWkd3Q1pVME5Sa3ljclRPQUFOUTlIT3E3ZWYweWZ2M3FIWjFqK3cwSjBmcWNlZU1hMW56MkJnQjFVM2kvZ2NFSUNCNkw3bjBHNEVyQ0dmejY5VXFZbVZ2QVFHZ0FjVjRPTW01Y0F3QUU2K2h2NHV6bWllV2Yvb0tJZzl0eEp2d1FBb2FOYnZYOUhnNDdnZUdEL2U5NUFFSHQ2L1lWRm5SMytLK0hpSWlJaUlpSWlPNnBTV09HNE4wdmY4ZmNHVk1oRkFwYmZKeVRteWU2OVFtQVVxbEVGMTkvOVBBUHZLTUd3TGIyVHBqNXhBc1lNMzBoVHV6YkRDTmprMFlEQ0FEb08zZ0Vvc1AyWU5ZVEx6YlozTnE5VXhkNGVIVkZkVlVsYXBRMUVBbEZjSEx6eExpWmorc2M3OTI5RDRTaXBoL05kTEN3d3FQUDYzNTRTOVFldXZidWp5ZVhmOXlxTWs0dTdsNHdOZStnZnJ0Y3FZUkFJSUNsalIwR0JJZGk2SmlwV21NOWZYd3hlZjRTV05uYW80ZC9vRmIvRmx0SFo2UW1KV3A2Q0FpRklyaDZlaU5rMGx6MEdSQ2s4OXFHUnNZWU5XVStRaWJQYS9WRFpVVk5EWGJzMlllUFhsL1VxdU9JU0J2TE1SRVJFUkVSRVJIUlBmZjZoejhqWk9RWVRBeHQvWnZKOTRLMHZBeVZsVExZMXE0d3FGRW9tZzBNaU9qZWFheFplMXZhZCtnSWpwODRpczlYUHFQWDZ6U0c1WmpvZnRmU2Nrd3Nha1ZFUkVSRVJFUkU5OXlqczhkaXcrYXRtamVhN3pkbUhTdzFBUVFBQmhCRTl4bDlCeEJLcFJJYk5tL0RvN05DOVhvZG9vY0JRd2dpSWlJaUlpSWl1dWQ2OStnTU55ZHJiTm01dTcyblFrVFV3SllkdStIbVpJMWVQYnphZXlwRS8zb01JWWlJaUlpSWlJaW9YVHovNUV6OHRXa0xDc1ZGN1QwVklpS05RckVZZi8yekJjOC9wYnZ4TmhHMUR0Y1NFaEVSRVJFUkVWRzdjSE94eDdSeFE3SHF4NS94bjNmZmF1L3BFQkVCQUZiOXVBYlR4dytEbTdOZGUwOEY2Lzg1ME41VG9IdnNRZXdCd2hDQ2lJaUlpSWlJaU5yTmdwbGo4TnliMzJMSDN2MllQbWxDZTArSGlCNXlPL2JzUTI1dUZsYStPTHU5cDZMQklPTGg4aUNHRUFKRlJhcXF2U2RCUkVSRVJFUkVSQSt2ckZ3eG5uOWpGYjc2OUNOMDhlN2MzdE1ob29kVWNrb3Fscis1RWo5ODl2SjlzUXFDNkg0bk11OHNhTWs0OW9RZ0lpSWlJaUlpb25ibDVteUhsNWJPeGxzZi9BY0ZoZUwybmc0UlBZUUtDc1Y0OC8yUDhkTFMyUXdnaU5vWVF3Z2lJaUlpSWlJaWFuZkJnLzB3WThKUXZQcld1NUJJeXR0N09rVDBFSkZJeXZIS1crOWk1c1JoQ0I3czE5N1RJWHJnTUlRZ0lpSWlJaUlpb3Z2Q25Da2pFZGkzQzE1OSt6MEdFVVIwVDBnazVYajE3ZmN3dUc5WHpKa3lzcjJuUS9SQVlnaEJSRVJFUkVSRVJQZU5KWTlOZ1grUGpuajIxUlVzelVSRWVsVlFLTWF6cjY2QWY0K09lUHF4eWUwOUhhSUhGa01JSWlJaUlpSWlJcnB2R0FnRVdQcjRGRXdJNlk5bEw3K0c1SlRVOXA0U0VUMkFrbE5Tc2V6bDF6QXhKQUJMSDU4Q0EwR0wrdXNTMFIwUUtDcFNWZTA5Q1NJaUlpSWlJaUtpMjBXY09vOVZhemJqaVVjWFlQcmtpZTA5SFNKNlFHemZ2US9yLzlxSWw1Zk9aZzhJb3JzZ011L2NvdlNPSVFRUkVSRVJFUkVSM2JleWNncnh3ZGZyNGV6c2hwZWZXd3A3Tzd2Mm5oSVIvVXNWaXNWWTllTWE1T1ptNGIzbFQ4RE5tYjlQaU80R1F3Z2lJaUlpSWlJaWVpREk1UXBzM0g0VU93NUVZZUhjMlpnOWZRb01ERmhobW9oYVJxbFVZc3VPM2Zqcm55MllQbjRZSHBreEdvYUdvdmFlRnRHL0hrTUlJaUlpSWlJaUlucWdaT1VVNG9kZnR5RXJyd1FMNXN4RTZPZ1FpSVRDOXA0V0VkMm5GRFUxT0hUMEdEWnMzZ1kzSjJzOC85UXNybjRnYWtNTUlZaUlpSWlJaUlqb2dYVGhTaXIrMm5vWWFWbUZtRFpwQXNhT0dnRUhsbWtpb2xvRllqRU9oNTNBamozNzRPWGhpSVV6eDZKWEQ2LzJuaGJSQTRjaEJCRVJFUkVSRVJFOTBLNmxaR0R2a1ZNSVA1V0FMdDQrR0JrOEZQMzgrc0RkemJXOXAwWkU5MWhtVmpiaXp5ZmllTVJKSktkY3gvREIvcGcwWmpDNmVudTA5OVNJSGxnTUlZaUlpSWlJaUlqb29WQmRMVWRNM0dWRXgxNUVmT0kxQ0F4RTZOUFRGeDA5M05IUjNRM3VicTZ3dExDQW1ha3BUTTFNWVNoaUxYaWlmeHU1UWdHWlZBYXBUSVl5aVFTWldkbEl6OHhDZWtZbUVpOWRoa3FwUUw4K1hURWtvQmNHOWZlRmtaRmhlMCtaNklISEVJS0lpSWlJaUlpSUhqb3FsUXBaT1lXNGRPMEdNclB5a1o2ZGo2eWNRbFJVeUNDVlZVRmFLWU5Db1d6dmFSSlJLNGxFQmpBek1ZV1pxVEhNelUzaDVtS1BqcTZPY0hkelJNK3VYbkJ6c1lkQTBLTG5vVVRVUmhoQ0VCRVJFUkVSRVJFUkVSR1JYclEwaEREUTkwU0lpSWlJaUlpSWlJaUlpT2poeEJDQ2lJaUlpSWlJaUlpSWlJajBnaUVFRVJFUkVSRVJFUkVSRVJIcEJVTUlJaUlpSWlJaUlpSWlJaUxTQzRZUVJFUkVSRVJFUkVSRVJFU2tGd3doaUlpSWlJaUlpSWlJaUloSUx4aENFQkVSRVJFUkVSRVJFUkdSWGpDRUlDSWlJaUlpSWlJaUlpSWl2V0FJUVVSRVJFUkVSRVJFUkVSRWVzRVFnb2lJaUlpSWlJaUlpSWlJOUlJaEJCRVJFUkVSRVJFUkVSRVI2UVZEQ0NJaUlpSWlJaUlpSWlJaTBndUdFRVJFUkVSRVJFUkVSRVJFcEJjTUlZaUlpSWlJaUlpSWlJaUlTQzhZUWhBUkVSRVJFUkVSRVJFUmtWNHdoQ0FpSWlJaUlpSWlJaUlpSXIxZ0NFRkVSRVJFUkVSRVJFUkVSSHJCRUlLSWlJaUlpSWlJaUlpSWlQU0NJUVFSRVJFUkVSRVJFUkVSRWVrRlF3Z2lJaUlpSWlJaUlpSWlJdElMaGhCRVJFUkVSRVJFUkVSRVJLUVhEQ0dJaUlpSWlJaUlpSWlJaUVndkdFSVFFUkVSRVJFUkVSRVJFWkZlTUlRZ0lpSWlJaUlpSWlJaUlpSzlZQWhCUkVSRVJFUkVSRVJFUkVSNndSQ0NpSWlJaUlpSWlJaUlpSWowZ2lFRUVSRVJFUkVSRVJFUkVSSHBCVU1JSWlJaUlpSWlJaUlpSWlMU0M0WVFSRVJFUkVSRVJFUkVSRVNrRnd3aGlJaUlpSWlJaUlpSWlJaElMeGhDRUJFUkVSRVJFUkVSRVJHUlhqQ0VJQ0lpSWlJaUlpSWlJaUlpdldBSVFVUkVSRVJFUkVSRVJFUkVlc0VRZ29pSWlJaUlpSWlJaUlpSTlJSWhCQkVSRVJFUkVSRVJFUkVSNlFWRENDSWlJaUlpSWlJaUlpSWkwZ3VHRUVSRVJFUkVSRVJFUkVSRXBCY01JWWlJaUlpSWlJaUlpSWlJU0M4WVFoQVJFUkVSRVJFUkVSRVJrVjR3aENBaUlpSWlJaUlpSWlJaUlyMWdDRUZFUkVSRVJFUkVSRVJFUkhyQkVJS0lpSWlJaUlpSWlJaUlpUFNDSVFRUkVSRVJFUkVSRVJFUkVSRVJFUkVSRVJFUkVSRVJFUkVSRVJFUkVSRVJFUkVSRVQzay9oOFdBM1d1OU40SzBBQUFBQUJKUlU1RXJrSmdnZz09IiwKICAgIlR5cGUiIDogIm1pbmQiCn0K"/>
    </extobj>
  </extobjs>
</s:customData>
</file>

<file path=customXml/itemProps1.xml><?xml version="1.0" encoding="utf-8"?>
<ds:datastoreItem xmlns:ds="http://schemas.openxmlformats.org/officeDocument/2006/customXml" ds:itemID="{5D90FEAD-2FE6-4D5C-ACFB-C54ABD7E0AF1}">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3</TotalTime>
  <Words>2277</Words>
  <Application>Microsoft Office PowerPoint</Application>
  <PresentationFormat>宽屏</PresentationFormat>
  <Paragraphs>222</Paragraphs>
  <Slides>44</Slides>
  <Notes>0</Notes>
  <HiddenSlides>0</HiddenSlides>
  <MMClips>2</MMClips>
  <ScaleCrop>false</ScaleCrop>
  <HeadingPairs>
    <vt:vector size="8" baseType="variant">
      <vt:variant>
        <vt:lpstr>已用的字体</vt:lpstr>
      </vt:variant>
      <vt:variant>
        <vt:i4>9</vt:i4>
      </vt:variant>
      <vt:variant>
        <vt:lpstr>主题</vt:lpstr>
      </vt:variant>
      <vt:variant>
        <vt:i4>6</vt:i4>
      </vt:variant>
      <vt:variant>
        <vt:lpstr>嵌入 OLE 服务器</vt:lpstr>
      </vt:variant>
      <vt:variant>
        <vt:i4>1</vt:i4>
      </vt:variant>
      <vt:variant>
        <vt:lpstr>幻灯片标题</vt:lpstr>
      </vt:variant>
      <vt:variant>
        <vt:i4>44</vt:i4>
      </vt:variant>
    </vt:vector>
  </HeadingPairs>
  <TitlesOfParts>
    <vt:vector size="60" baseType="lpstr">
      <vt:lpstr>思源黑体 CN Bold</vt:lpstr>
      <vt:lpstr>思源黑体 CN Light</vt:lpstr>
      <vt:lpstr>思源黑体 CN Medium</vt:lpstr>
      <vt:lpstr>思源黑体 CN Normal</vt:lpstr>
      <vt:lpstr>宋体</vt:lpstr>
      <vt:lpstr>微软雅黑</vt:lpstr>
      <vt:lpstr>Arial</vt:lpstr>
      <vt:lpstr>Calibri</vt:lpstr>
      <vt:lpstr>Calibri Light</vt:lpstr>
      <vt:lpstr>1_Office 主题</vt:lpstr>
      <vt:lpstr>Office 主题</vt:lpstr>
      <vt:lpstr>2_Office 主题</vt:lpstr>
      <vt:lpstr>3_Office 主题</vt:lpstr>
      <vt:lpstr>4_Office 主题</vt:lpstr>
      <vt:lpstr>5_Office 主题</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siyuan Hao</dc:creator>
  <cp:lastModifiedBy>Hao siyuan</cp:lastModifiedBy>
  <cp:revision>1</cp:revision>
  <dcterms:created xsi:type="dcterms:W3CDTF">2021-10-18T02:02:40Z</dcterms:created>
  <dcterms:modified xsi:type="dcterms:W3CDTF">2021-10-21T07:29:29Z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